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1" r:id="rId2"/>
    <p:sldMasterId id="2147483761" r:id="rId3"/>
  </p:sldMasterIdLst>
  <p:notesMasterIdLst>
    <p:notesMasterId r:id="rId19"/>
  </p:notesMasterIdLst>
  <p:sldIdLst>
    <p:sldId id="256" r:id="rId4"/>
    <p:sldId id="257" r:id="rId5"/>
    <p:sldId id="258" r:id="rId6"/>
    <p:sldId id="260" r:id="rId7"/>
    <p:sldId id="262" r:id="rId8"/>
    <p:sldId id="366" r:id="rId9"/>
    <p:sldId id="446" r:id="rId10"/>
    <p:sldId id="448" r:id="rId11"/>
    <p:sldId id="447" r:id="rId12"/>
    <p:sldId id="449" r:id="rId13"/>
    <p:sldId id="450" r:id="rId14"/>
    <p:sldId id="309" r:id="rId15"/>
    <p:sldId id="451" r:id="rId16"/>
    <p:sldId id="320" r:id="rId17"/>
    <p:sldId id="452" r:id="rId18"/>
  </p:sldIdLst>
  <p:sldSz cx="24377650" cy="13716000"/>
  <p:notesSz cx="6858000" cy="9144000"/>
  <p:embeddedFontLst>
    <p:embeddedFont>
      <p:font typeface="Bahnschrift Light" panose="020B0502040204020203" pitchFamily="3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Lato" panose="020F0502020204030203" pitchFamily="34" charset="0"/>
      <p:regular r:id="rId27"/>
    </p:embeddedFont>
    <p:embeddedFont>
      <p:font typeface="Montserrat" panose="02010600030101010101" charset="0"/>
      <p:regular r:id="rId28"/>
    </p:embeddedFont>
    <p:embeddedFont>
      <p:font typeface="MV Boli" panose="02000500030200090000" pitchFamily="2" charset="0"/>
      <p:regular r:id="rId29"/>
    </p:embeddedFont>
    <p:embeddedFont>
      <p:font typeface="等线" panose="02010600030101010101" pitchFamily="2" charset="-122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89976" autoAdjust="0"/>
  </p:normalViewPr>
  <p:slideViewPr>
    <p:cSldViewPr snapToGrid="0">
      <p:cViewPr varScale="1">
        <p:scale>
          <a:sx n="41" d="100"/>
          <a:sy n="41" d="100"/>
        </p:scale>
        <p:origin x="701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3" name="Shape 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Shape 10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3" name="Shape 10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24" name="Shape 102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12</a:t>
            </a:fld>
            <a:endParaRPr lang="en-US" sz="1200" b="0" i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Shape 1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8" name="Shape 12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Shape 12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/>
              <a:t>使用更高效的序列预测算法和压缩编码方法</a:t>
            </a:r>
            <a:endParaRPr lang="en-US" altLang="zh-CN" dirty="0"/>
          </a:p>
          <a:p>
            <a:pPr lvl="0">
              <a:spcBef>
                <a:spcPts val="0"/>
              </a:spcBef>
              <a:buNone/>
            </a:pPr>
            <a:r>
              <a:rPr lang="zh-CN" altLang="en-US" dirty="0"/>
              <a:t>将序列的生物学信息和生物学解释引入算法</a:t>
            </a:r>
            <a:endParaRPr lang="en-US" altLang="zh-CN" dirty="0"/>
          </a:p>
          <a:p>
            <a:pPr lvl="0">
              <a:spcBef>
                <a:spcPts val="0"/>
              </a:spcBef>
              <a:buNone/>
            </a:pPr>
            <a:r>
              <a:rPr lang="zh-CN" altLang="en-US" dirty="0"/>
              <a:t>开发更有针对性的</a:t>
            </a:r>
            <a:r>
              <a:rPr lang="en-US" altLang="zh-CN" dirty="0"/>
              <a:t>DNA</a:t>
            </a:r>
            <a:r>
              <a:rPr lang="zh-CN" altLang="en-US" dirty="0"/>
              <a:t>序列压缩算法</a:t>
            </a:r>
            <a:endParaRPr lang="en-US" altLang="zh-CN" dirty="0"/>
          </a:p>
          <a:p>
            <a:pPr lvl="0">
              <a:spcBef>
                <a:spcPts val="0"/>
              </a:spcBef>
              <a:buNone/>
            </a:pPr>
            <a:r>
              <a:rPr lang="zh-CN" altLang="en-US"/>
              <a:t>压缩数据的有效打包管理</a:t>
            </a:r>
            <a:endParaRPr dirty="0"/>
          </a:p>
        </p:txBody>
      </p:sp>
      <p:sp>
        <p:nvSpPr>
          <p:cNvPr id="1253" name="Shape 12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F101634-53F4-4544-988D-108838A8514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altLang="en-US" dirty="0"/>
              <a:t>近似、反向、互补、反向互补、串联。重复时间很长，频率低。</a:t>
            </a:r>
            <a:endParaRPr lang="en-US" altLang="zh-CN" dirty="0"/>
          </a:p>
          <a:p>
            <a:pPr lvl="0">
              <a:spcBef>
                <a:spcPts val="0"/>
              </a:spcBef>
              <a:buNone/>
            </a:pPr>
            <a:r>
              <a:rPr lang="en-US" altLang="zh-CN" dirty="0"/>
              <a:t>FASTQ</a:t>
            </a:r>
            <a:r>
              <a:rPr lang="zh-CN" altLang="en-US" dirty="0"/>
              <a:t>文件中存储了测序产生的三类数据，即短读序列、标识符序列和质量序列</a:t>
            </a:r>
            <a:endParaRPr dirty="0"/>
          </a:p>
        </p:txBody>
      </p:sp>
      <p:sp>
        <p:nvSpPr>
          <p:cNvPr id="44" name="Shape 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zh-CN" dirty="0"/>
              <a:t>1</a:t>
            </a:r>
            <a:r>
              <a:rPr lang="zh-CN" altLang="en-US" dirty="0"/>
              <a:t>、结合马尔可夫模型和随机舍入的思想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altLang="zh-CN" dirty="0"/>
              <a:t>2</a:t>
            </a:r>
            <a:r>
              <a:rPr lang="zh-CN" altLang="en-US" dirty="0"/>
              <a:t>、根据数据率失真理论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altLang="zh-CN" dirty="0"/>
              <a:t>3</a:t>
            </a:r>
            <a:r>
              <a:rPr lang="zh-CN" altLang="en-US" dirty="0"/>
              <a:t>、通过质量分数的非统一量化</a:t>
            </a:r>
            <a:endParaRPr dirty="0"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Shape 9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78" name="Shape 9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79" name="Shape 9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6</a:t>
            </a:fld>
            <a:endParaRPr lang="en-US" sz="1200" b="0" i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63320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</p:spPr>
        <p:txBody>
          <a:bodyPr anchor="b"/>
          <a:lstStyle>
            <a:lvl1pPr>
              <a:defRPr sz="639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3677" y="1974851"/>
            <a:ext cx="12341185" cy="9747250"/>
          </a:xfrm>
        </p:spPr>
        <p:txBody>
          <a:bodyPr/>
          <a:lstStyle>
            <a:lvl1pPr>
              <a:defRPr sz="6398"/>
            </a:lvl1pPr>
            <a:lvl2pPr>
              <a:defRPr sz="5599"/>
            </a:lvl2pPr>
            <a:lvl3pPr>
              <a:defRPr sz="4799"/>
            </a:lvl3pPr>
            <a:lvl4pPr>
              <a:defRPr sz="3999"/>
            </a:lvl4pPr>
            <a:lvl5pPr>
              <a:defRPr sz="3999"/>
            </a:lvl5pPr>
            <a:lvl6pPr>
              <a:defRPr sz="3999"/>
            </a:lvl6pPr>
            <a:lvl7pPr>
              <a:defRPr sz="3999"/>
            </a:lvl7pPr>
            <a:lvl8pPr>
              <a:defRPr sz="3999"/>
            </a:lvl8pPr>
            <a:lvl9pPr>
              <a:defRPr sz="39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48006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</p:spPr>
        <p:txBody>
          <a:bodyPr anchor="b"/>
          <a:lstStyle>
            <a:lvl1pPr>
              <a:defRPr sz="639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3677" y="1974851"/>
            <a:ext cx="12341185" cy="9747250"/>
          </a:xfrm>
        </p:spPr>
        <p:txBody>
          <a:bodyPr anchor="t"/>
          <a:lstStyle>
            <a:lvl1pPr marL="0" indent="0">
              <a:buNone/>
              <a:defRPr sz="6398"/>
            </a:lvl1pPr>
            <a:lvl2pPr marL="914171" indent="0">
              <a:buNone/>
              <a:defRPr sz="5599"/>
            </a:lvl2pPr>
            <a:lvl3pPr marL="1828343" indent="0">
              <a:buNone/>
              <a:defRPr sz="4799"/>
            </a:lvl3pPr>
            <a:lvl4pPr marL="2742514" indent="0">
              <a:buNone/>
              <a:defRPr sz="3999"/>
            </a:lvl4pPr>
            <a:lvl5pPr marL="3656686" indent="0">
              <a:buNone/>
              <a:defRPr sz="3999"/>
            </a:lvl5pPr>
            <a:lvl6pPr marL="4570857" indent="0">
              <a:buNone/>
              <a:defRPr sz="3999"/>
            </a:lvl6pPr>
            <a:lvl7pPr marL="5485028" indent="0">
              <a:buNone/>
              <a:defRPr sz="3999"/>
            </a:lvl7pPr>
            <a:lvl8pPr marL="6399200" indent="0">
              <a:buNone/>
              <a:defRPr sz="3999"/>
            </a:lvl8pPr>
            <a:lvl9pPr marL="7313371" indent="0">
              <a:buNone/>
              <a:defRPr sz="3999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29601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55952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5256" y="730250"/>
            <a:ext cx="5256431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3" y="730250"/>
            <a:ext cx="15464572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18246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7206" y="2244726"/>
            <a:ext cx="18283238" cy="4775200"/>
          </a:xfrm>
        </p:spPr>
        <p:txBody>
          <a:bodyPr anchor="b"/>
          <a:lstStyle>
            <a:lvl1pPr algn="ctr">
              <a:defRPr sz="11995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7206" y="7204076"/>
            <a:ext cx="18283238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165" indent="0" algn="ctr">
              <a:buNone/>
              <a:defRPr sz="3600"/>
            </a:lvl3pPr>
            <a:lvl4pPr marL="2742565" indent="0" algn="ctr">
              <a:buNone/>
              <a:defRPr sz="3200"/>
            </a:lvl4pPr>
            <a:lvl5pPr marL="3656965" indent="0" algn="ctr">
              <a:buNone/>
              <a:defRPr sz="3200"/>
            </a:lvl5pPr>
            <a:lvl6pPr marL="4570730" indent="0" algn="ctr">
              <a:buNone/>
              <a:defRPr sz="3200"/>
            </a:lvl6pPr>
            <a:lvl7pPr marL="5485130" indent="0" algn="ctr">
              <a:buNone/>
              <a:defRPr sz="3200"/>
            </a:lvl7pPr>
            <a:lvl8pPr marL="6398895" indent="0" algn="ctr">
              <a:buNone/>
              <a:defRPr sz="3200"/>
            </a:lvl8pPr>
            <a:lvl9pPr marL="7313295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5963" y="12712700"/>
            <a:ext cx="5484971" cy="730250"/>
          </a:xfrm>
        </p:spPr>
        <p:txBody>
          <a:bodyPr/>
          <a:lstStyle/>
          <a:p>
            <a:fld id="{D666BB71-F246-48FE-8120-52F9D03CA88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5097" y="12712700"/>
            <a:ext cx="8227457" cy="73025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7216715" y="12712700"/>
            <a:ext cx="5484971" cy="730250"/>
          </a:xfrm>
        </p:spPr>
        <p:txBody>
          <a:bodyPr/>
          <a:lstStyle/>
          <a:p>
            <a:fld id="{DDB12F21-99BD-4F85-A7AE-95BD87BF11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206" y="2244726"/>
            <a:ext cx="18283238" cy="4775200"/>
          </a:xfrm>
        </p:spPr>
        <p:txBody>
          <a:bodyPr anchor="b"/>
          <a:lstStyle>
            <a:lvl1pPr algn="ctr">
              <a:defRPr sz="1199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206" y="7204076"/>
            <a:ext cx="18283238" cy="3311524"/>
          </a:xfrm>
        </p:spPr>
        <p:txBody>
          <a:bodyPr/>
          <a:lstStyle>
            <a:lvl1pPr marL="0" indent="0" algn="ctr">
              <a:buNone/>
              <a:defRPr sz="4799"/>
            </a:lvl1pPr>
            <a:lvl2pPr marL="914171" indent="0" algn="ctr">
              <a:buNone/>
              <a:defRPr sz="3999"/>
            </a:lvl2pPr>
            <a:lvl3pPr marL="1828343" indent="0" algn="ctr">
              <a:buNone/>
              <a:defRPr sz="3599"/>
            </a:lvl3pPr>
            <a:lvl4pPr marL="2742514" indent="0" algn="ctr">
              <a:buNone/>
              <a:defRPr sz="3199"/>
            </a:lvl4pPr>
            <a:lvl5pPr marL="3656686" indent="0" algn="ctr">
              <a:buNone/>
              <a:defRPr sz="3199"/>
            </a:lvl5pPr>
            <a:lvl6pPr marL="4570857" indent="0" algn="ctr">
              <a:buNone/>
              <a:defRPr sz="3199"/>
            </a:lvl6pPr>
            <a:lvl7pPr marL="5485028" indent="0" algn="ctr">
              <a:buNone/>
              <a:defRPr sz="3199"/>
            </a:lvl7pPr>
            <a:lvl8pPr marL="6399200" indent="0" algn="ctr">
              <a:buNone/>
              <a:defRPr sz="3199"/>
            </a:lvl8pPr>
            <a:lvl9pPr marL="7313371" indent="0" algn="ctr">
              <a:buNone/>
              <a:defRPr sz="3199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6BB71-F246-48FE-8120-52F9D03CA88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12F21-99BD-4F85-A7AE-95BD87BF1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7610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46592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267" y="3419477"/>
            <a:ext cx="21025723" cy="5705474"/>
          </a:xfrm>
        </p:spPr>
        <p:txBody>
          <a:bodyPr anchor="b"/>
          <a:lstStyle>
            <a:lvl1pPr>
              <a:defRPr sz="1199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267" y="9178927"/>
            <a:ext cx="21025723" cy="3000374"/>
          </a:xfrm>
        </p:spPr>
        <p:txBody>
          <a:bodyPr/>
          <a:lstStyle>
            <a:lvl1pPr marL="0" indent="0">
              <a:buNone/>
              <a:defRPr sz="4799">
                <a:solidFill>
                  <a:schemeClr val="tx1">
                    <a:tint val="75000"/>
                  </a:schemeClr>
                </a:solidFill>
              </a:defRPr>
            </a:lvl1pPr>
            <a:lvl2pPr marL="914171" indent="0">
              <a:buNone/>
              <a:defRPr sz="3999">
                <a:solidFill>
                  <a:schemeClr val="tx1">
                    <a:tint val="75000"/>
                  </a:schemeClr>
                </a:solidFill>
              </a:defRPr>
            </a:lvl2pPr>
            <a:lvl3pPr marL="1828343" indent="0">
              <a:buNone/>
              <a:defRPr sz="3599">
                <a:solidFill>
                  <a:schemeClr val="tx1">
                    <a:tint val="75000"/>
                  </a:schemeClr>
                </a:solidFill>
              </a:defRPr>
            </a:lvl3pPr>
            <a:lvl4pPr marL="2742514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4pPr>
            <a:lvl5pPr marL="3656686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5pPr>
            <a:lvl6pPr marL="4570857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6pPr>
            <a:lvl7pPr marL="5485028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7pPr>
            <a:lvl8pPr marL="6399200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8pPr>
            <a:lvl9pPr marL="7313371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46731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5964" y="3651250"/>
            <a:ext cx="1036050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1185" y="3651250"/>
            <a:ext cx="1036050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74673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39" y="730251"/>
            <a:ext cx="21025723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139" y="3362326"/>
            <a:ext cx="10312888" cy="1647824"/>
          </a:xfr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139" y="5010150"/>
            <a:ext cx="10312888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1186" y="3362326"/>
            <a:ext cx="10363676" cy="1647824"/>
          </a:xfr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1186" y="5010150"/>
            <a:ext cx="10363676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66205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61080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-5400000">
            <a:off x="22733267" y="767871"/>
            <a:ext cx="521206" cy="52391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/>
          <p:nvPr/>
        </p:nvSpPr>
        <p:spPr>
          <a:xfrm>
            <a:off x="22587451" y="7698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24849" cy="2651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rot="-5400000">
            <a:off x="22199862" y="666379"/>
            <a:ext cx="521100" cy="523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800" cy="87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054051" y="6682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ontserrat" panose="02000505000000020004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19947600" cy="265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 rtl="0">
              <a:spcBef>
                <a:spcPts val="0"/>
              </a:spcBef>
              <a:buFont typeface="Arial" panose="020B0604020202020204"/>
              <a:buNone/>
              <a:defRPr sz="1800"/>
            </a:lvl2pPr>
            <a:lvl3pPr lvl="2" indent="0" rtl="0">
              <a:spcBef>
                <a:spcPts val="0"/>
              </a:spcBef>
              <a:buFont typeface="Arial" panose="020B0604020202020204"/>
              <a:buNone/>
              <a:defRPr sz="1800"/>
            </a:lvl3pPr>
            <a:lvl4pPr lvl="3" indent="0" rtl="0">
              <a:spcBef>
                <a:spcPts val="0"/>
              </a:spcBef>
              <a:buFont typeface="Arial" panose="020B0604020202020204"/>
              <a:buNone/>
              <a:defRPr sz="1800"/>
            </a:lvl4pPr>
            <a:lvl5pPr lvl="4" indent="0" rtl="0">
              <a:spcBef>
                <a:spcPts val="0"/>
              </a:spcBef>
              <a:buFont typeface="Arial" panose="020B0604020202020204"/>
              <a:buNone/>
              <a:defRPr sz="1800"/>
            </a:lvl5pPr>
            <a:lvl6pPr lvl="5" indent="0" rtl="0">
              <a:spcBef>
                <a:spcPts val="0"/>
              </a:spcBef>
              <a:buFont typeface="Arial" panose="020B0604020202020204"/>
              <a:buNone/>
              <a:defRPr sz="1800"/>
            </a:lvl6pPr>
            <a:lvl7pPr lvl="6" indent="0" rtl="0">
              <a:spcBef>
                <a:spcPts val="0"/>
              </a:spcBef>
              <a:buFont typeface="Arial" panose="020B0604020202020204"/>
              <a:buNone/>
              <a:defRPr sz="1800"/>
            </a:lvl7pPr>
            <a:lvl8pPr lvl="7" indent="0" rtl="0">
              <a:spcBef>
                <a:spcPts val="0"/>
              </a:spcBef>
              <a:buFont typeface="Arial" panose="020B0604020202020204"/>
              <a:buNone/>
              <a:defRPr sz="1800"/>
            </a:lvl8pPr>
            <a:lvl9pPr lvl="8" indent="0" rtl="0">
              <a:spcBef>
                <a:spcPts val="0"/>
              </a:spcBef>
              <a:buFont typeface="Arial" panose="020B0604020202020204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489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tags" Target="../tags/tag3.xml"/><Relationship Id="rId7" Type="http://schemas.openxmlformats.org/officeDocument/2006/relationships/image" Target="../media/image1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0.xml"/><Relationship Id="rId4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形状 3674"/>
          <p:cNvSpPr/>
          <p:nvPr>
            <p:custDataLst>
              <p:tags r:id="rId1"/>
            </p:custDataLst>
          </p:nvPr>
        </p:nvSpPr>
        <p:spPr>
          <a:xfrm>
            <a:off x="-38100" y="38100"/>
            <a:ext cx="24415749" cy="1371600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5" name="PA_形状 25"/>
          <p:cNvPicPr preferRelativeResize="0"/>
          <p:nvPr>
            <p:custDataLst>
              <p:tags r:id="rId2"/>
            </p:custDataLst>
          </p:nvPr>
        </p:nvPicPr>
        <p:blipFill rotWithShape="1">
          <a:blip r:embed="rId8"/>
          <a:srcRect t="7223" b="7222"/>
          <a:stretch>
            <a:fillRect/>
          </a:stretch>
        </p:blipFill>
        <p:spPr>
          <a:xfrm>
            <a:off x="0" y="0"/>
            <a:ext cx="24377649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PA_形状 26"/>
          <p:cNvSpPr/>
          <p:nvPr>
            <p:custDataLst>
              <p:tags r:id="rId3"/>
            </p:custDataLst>
          </p:nvPr>
        </p:nvSpPr>
        <p:spPr>
          <a:xfrm>
            <a:off x="-19050" y="845820"/>
            <a:ext cx="24377649" cy="13716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7" name="PA_形状 27"/>
          <p:cNvGrpSpPr/>
          <p:nvPr>
            <p:custDataLst>
              <p:tags r:id="rId4"/>
            </p:custDataLst>
          </p:nvPr>
        </p:nvGrpSpPr>
        <p:grpSpPr>
          <a:xfrm>
            <a:off x="2459926" y="1617873"/>
            <a:ext cx="19754850" cy="5591175"/>
            <a:chOff x="-34718" y="639087"/>
            <a:chExt cx="24426764" cy="6913460"/>
          </a:xfrm>
        </p:grpSpPr>
        <p:sp>
          <p:nvSpPr>
            <p:cNvPr id="28" name="Shape 28"/>
            <p:cNvSpPr txBox="1"/>
            <p:nvPr/>
          </p:nvSpPr>
          <p:spPr>
            <a:xfrm>
              <a:off x="-34718" y="4812288"/>
              <a:ext cx="24426764" cy="274025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9600" b="1" i="0" u="none" strike="noStrike" cap="none" dirty="0">
                  <a:solidFill>
                    <a:srgbClr val="0E0E0E"/>
                  </a:solidFill>
                  <a:latin typeface="MV Boli" panose="02000500030200090000" charset="0"/>
                  <a:ea typeface="Montserrat" panose="02000505000000020004"/>
                  <a:cs typeface="MV Boli" panose="02000500030200090000" charset="0"/>
                  <a:sym typeface="Montserrat" panose="02000505000000020004"/>
                </a:rPr>
                <a:t>Research and Application of DNA Sequence Compression Algorithm </a:t>
              </a:r>
            </a:p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9600" b="1" i="0" u="none" strike="noStrike" cap="none" dirty="0">
                  <a:solidFill>
                    <a:srgbClr val="0E0E0E"/>
                  </a:solidFill>
                  <a:latin typeface="MV Boli" panose="02000500030200090000" charset="0"/>
                  <a:ea typeface="Montserrat" panose="02000505000000020004"/>
                  <a:cs typeface="MV Boli" panose="02000500030200090000" charset="0"/>
                  <a:sym typeface="Montserrat" panose="02000505000000020004"/>
                </a:rPr>
                <a:t>Based on FASTA File</a:t>
              </a:r>
            </a:p>
          </p:txBody>
        </p:sp>
        <p:sp>
          <p:nvSpPr>
            <p:cNvPr id="30" name="Shape 30"/>
            <p:cNvSpPr/>
            <p:nvPr/>
          </p:nvSpPr>
          <p:spPr>
            <a:xfrm>
              <a:off x="11444024" y="639087"/>
              <a:ext cx="1469390" cy="26937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2816" y="103616"/>
                  </a:moveTo>
                  <a:lnTo>
                    <a:pt x="59972" y="68483"/>
                  </a:lnTo>
                  <a:lnTo>
                    <a:pt x="59894" y="68477"/>
                  </a:lnTo>
                  <a:cubicBezTo>
                    <a:pt x="59916" y="68372"/>
                    <a:pt x="60000" y="68288"/>
                    <a:pt x="60000" y="68183"/>
                  </a:cubicBezTo>
                  <a:cubicBezTo>
                    <a:pt x="60000" y="66672"/>
                    <a:pt x="57766" y="65455"/>
                    <a:pt x="55000" y="65455"/>
                  </a:cubicBezTo>
                  <a:lnTo>
                    <a:pt x="11938" y="65455"/>
                  </a:lnTo>
                  <a:lnTo>
                    <a:pt x="48605" y="5455"/>
                  </a:lnTo>
                  <a:lnTo>
                    <a:pt x="88055" y="5455"/>
                  </a:lnTo>
                  <a:lnTo>
                    <a:pt x="63533" y="45500"/>
                  </a:lnTo>
                  <a:lnTo>
                    <a:pt x="63594" y="45511"/>
                  </a:lnTo>
                  <a:cubicBezTo>
                    <a:pt x="63427" y="45783"/>
                    <a:pt x="63283" y="46061"/>
                    <a:pt x="63283" y="46361"/>
                  </a:cubicBezTo>
                  <a:cubicBezTo>
                    <a:pt x="63283" y="47872"/>
                    <a:pt x="65522" y="49088"/>
                    <a:pt x="68283" y="49088"/>
                  </a:cubicBezTo>
                  <a:lnTo>
                    <a:pt x="106638" y="49088"/>
                  </a:lnTo>
                  <a:cubicBezTo>
                    <a:pt x="106638" y="49088"/>
                    <a:pt x="52816" y="103616"/>
                    <a:pt x="52816" y="103616"/>
                  </a:cubicBezTo>
                  <a:close/>
                  <a:moveTo>
                    <a:pt x="120000" y="46361"/>
                  </a:moveTo>
                  <a:cubicBezTo>
                    <a:pt x="120000" y="44855"/>
                    <a:pt x="117761" y="43638"/>
                    <a:pt x="115000" y="43638"/>
                  </a:cubicBezTo>
                  <a:lnTo>
                    <a:pt x="75227" y="43638"/>
                  </a:lnTo>
                  <a:lnTo>
                    <a:pt x="99744" y="3588"/>
                  </a:lnTo>
                  <a:lnTo>
                    <a:pt x="99688" y="3577"/>
                  </a:lnTo>
                  <a:cubicBezTo>
                    <a:pt x="99855" y="3305"/>
                    <a:pt x="100000" y="3027"/>
                    <a:pt x="100000" y="2727"/>
                  </a:cubicBezTo>
                  <a:cubicBezTo>
                    <a:pt x="100000" y="1222"/>
                    <a:pt x="97766" y="0"/>
                    <a:pt x="95000" y="0"/>
                  </a:cubicBezTo>
                  <a:lnTo>
                    <a:pt x="45005" y="0"/>
                  </a:lnTo>
                  <a:cubicBezTo>
                    <a:pt x="42794" y="0"/>
                    <a:pt x="40977" y="794"/>
                    <a:pt x="40316" y="1872"/>
                  </a:cubicBezTo>
                  <a:lnTo>
                    <a:pt x="40255" y="1861"/>
                  </a:lnTo>
                  <a:lnTo>
                    <a:pt x="261" y="67316"/>
                  </a:lnTo>
                  <a:lnTo>
                    <a:pt x="316" y="67333"/>
                  </a:lnTo>
                  <a:cubicBezTo>
                    <a:pt x="150" y="67600"/>
                    <a:pt x="0" y="67877"/>
                    <a:pt x="0" y="68183"/>
                  </a:cubicBezTo>
                  <a:cubicBezTo>
                    <a:pt x="0" y="69688"/>
                    <a:pt x="2238" y="70911"/>
                    <a:pt x="5000" y="70911"/>
                  </a:cubicBezTo>
                  <a:lnTo>
                    <a:pt x="49416" y="70911"/>
                  </a:lnTo>
                  <a:lnTo>
                    <a:pt x="40033" y="116972"/>
                  </a:lnTo>
                  <a:lnTo>
                    <a:pt x="40111" y="116977"/>
                  </a:lnTo>
                  <a:cubicBezTo>
                    <a:pt x="40088" y="117077"/>
                    <a:pt x="40000" y="117166"/>
                    <a:pt x="40000" y="117272"/>
                  </a:cubicBezTo>
                  <a:cubicBezTo>
                    <a:pt x="40000" y="118777"/>
                    <a:pt x="42238" y="120000"/>
                    <a:pt x="45005" y="120000"/>
                  </a:cubicBezTo>
                  <a:cubicBezTo>
                    <a:pt x="47022" y="120000"/>
                    <a:pt x="48672" y="119333"/>
                    <a:pt x="49444" y="118388"/>
                  </a:cubicBezTo>
                  <a:lnTo>
                    <a:pt x="49544" y="118416"/>
                  </a:lnTo>
                  <a:lnTo>
                    <a:pt x="119538" y="47505"/>
                  </a:lnTo>
                  <a:lnTo>
                    <a:pt x="119516" y="47500"/>
                  </a:lnTo>
                  <a:cubicBezTo>
                    <a:pt x="119816" y="47150"/>
                    <a:pt x="120000" y="46772"/>
                    <a:pt x="120000" y="46361"/>
                  </a:cubicBezTo>
                </a:path>
              </a:pathLst>
            </a:custGeom>
            <a:solidFill>
              <a:srgbClr val="0E0E0E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000" b="0" i="0" u="none" strike="noStrike" cap="none">
                <a:solidFill>
                  <a:srgbClr val="0E0E0E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046720" y="10113645"/>
            <a:ext cx="858202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</a:t>
            </a:r>
            <a:r>
              <a:rPr lang="en-US" sz="4800" b="1" dirty="0" err="1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Yuanjie</a:t>
            </a:r>
            <a:r>
              <a:rPr lang="en-US" sz="4800" b="1" dirty="0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 Hu      </a:t>
            </a:r>
            <a:r>
              <a:rPr lang="en-US" sz="4800" b="1" dirty="0" err="1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Yichun</a:t>
            </a:r>
            <a:r>
              <a:rPr lang="en-US" sz="4800" b="1" dirty="0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 Cai</a:t>
            </a:r>
          </a:p>
          <a:p>
            <a:r>
              <a:rPr lang="en-US" sz="4800" b="1" dirty="0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 </a:t>
            </a:r>
            <a:r>
              <a:rPr lang="en-US" sz="4800" b="1" dirty="0" err="1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Zhinuo</a:t>
            </a:r>
            <a:r>
              <a:rPr lang="en-US" sz="4800" b="1" dirty="0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 Zhou   </a:t>
            </a:r>
            <a:r>
              <a:rPr lang="en-US" sz="4800" b="1" dirty="0" err="1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Yuyue</a:t>
            </a:r>
            <a:r>
              <a:rPr lang="en-US" sz="4800" b="1" dirty="0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 Zhu</a:t>
            </a:r>
            <a:r>
              <a:rPr lang="en-US" altLang="zh-CN" sz="4800" b="1" dirty="0">
                <a:latin typeface="Bahnschrift Light" panose="020B0502040204020203" charset="0"/>
                <a:ea typeface="等线" panose="02010600030101010101" charset="-122"/>
                <a:cs typeface="Bahnschrift Light" panose="020B0502040204020203" charset="0"/>
              </a:rPr>
              <a:t> </a:t>
            </a:r>
            <a:r>
              <a:rPr lang="en-US" altLang="zh-CN" sz="4800" b="1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 </a:t>
            </a:r>
          </a:p>
          <a:p>
            <a:r>
              <a:rPr lang="en-US" altLang="zh-CN" sz="4800" b="1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              </a:t>
            </a:r>
          </a:p>
          <a:p>
            <a:r>
              <a:rPr lang="en-US" altLang="zh-CN" sz="4800" b="1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           June 7. 2021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/>
          <p:nvPr/>
        </p:nvSpPr>
        <p:spPr>
          <a:xfrm>
            <a:off x="0" y="-29210"/>
            <a:ext cx="24377649" cy="13716000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589" name="Shape 589"/>
          <p:cNvSpPr txBox="1"/>
          <p:nvPr/>
        </p:nvSpPr>
        <p:spPr>
          <a:xfrm>
            <a:off x="8610025" y="926866"/>
            <a:ext cx="6979795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altLang="zh-CN" sz="66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Experiment</a:t>
            </a:r>
            <a:r>
              <a:rPr lang="en-US" sz="66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3</a:t>
            </a:r>
          </a:p>
        </p:txBody>
      </p:sp>
      <p:sp>
        <p:nvSpPr>
          <p:cNvPr id="591" name="Shape 591"/>
          <p:cNvSpPr txBox="1"/>
          <p:nvPr/>
        </p:nvSpPr>
        <p:spPr>
          <a:xfrm>
            <a:off x="2987675" y="2172970"/>
            <a:ext cx="18224500" cy="86423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Hoffman algorithm provides comparison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593" name="Shape 593"/>
          <p:cNvSpPr txBox="1"/>
          <p:nvPr/>
        </p:nvSpPr>
        <p:spPr>
          <a:xfrm>
            <a:off x="3981760" y="8281690"/>
            <a:ext cx="2759090" cy="16619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sz="102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379" y="5090872"/>
            <a:ext cx="16761499" cy="3534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/>
          <p:nvPr/>
        </p:nvSpPr>
        <p:spPr>
          <a:xfrm>
            <a:off x="0" y="-29210"/>
            <a:ext cx="24377649" cy="13716000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589" name="Shape 589"/>
          <p:cNvSpPr txBox="1"/>
          <p:nvPr/>
        </p:nvSpPr>
        <p:spPr>
          <a:xfrm>
            <a:off x="3981450" y="956945"/>
            <a:ext cx="16449675" cy="11080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 b="1" dirty="0">
                <a:solidFill>
                  <a:srgbClr val="0E0E0E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SUMMARY OF RESULTS</a:t>
            </a:r>
          </a:p>
        </p:txBody>
      </p:sp>
      <p:sp>
        <p:nvSpPr>
          <p:cNvPr id="591" name="Shape 591"/>
          <p:cNvSpPr txBox="1"/>
          <p:nvPr/>
        </p:nvSpPr>
        <p:spPr>
          <a:xfrm>
            <a:off x="2987675" y="2172970"/>
            <a:ext cx="18224500" cy="86423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Comprehensive comparison of the efficiency of the three algorithms</a:t>
            </a:r>
          </a:p>
        </p:txBody>
      </p:sp>
      <p:sp>
        <p:nvSpPr>
          <p:cNvPr id="593" name="Shape 593"/>
          <p:cNvSpPr txBox="1"/>
          <p:nvPr/>
        </p:nvSpPr>
        <p:spPr>
          <a:xfrm>
            <a:off x="3981760" y="8281690"/>
            <a:ext cx="2759090" cy="16619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sz="102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120" y="3145155"/>
            <a:ext cx="16904970" cy="9940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ace to the native state | PNA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7595" y="540385"/>
            <a:ext cx="12659360" cy="128593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Shape 1026"/>
          <p:cNvSpPr/>
          <p:nvPr/>
        </p:nvSpPr>
        <p:spPr>
          <a:xfrm>
            <a:off x="8890" y="14605"/>
            <a:ext cx="24377649" cy="13716000"/>
          </a:xfrm>
          <a:prstGeom prst="rect">
            <a:avLst/>
          </a:prstGeom>
          <a:solidFill>
            <a:srgbClr val="0E0E0E">
              <a:alpha val="49803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27" name="Shape 1027"/>
          <p:cNvSpPr/>
          <p:nvPr/>
        </p:nvSpPr>
        <p:spPr>
          <a:xfrm>
            <a:off x="5187391" y="5509798"/>
            <a:ext cx="14020647" cy="2084079"/>
          </a:xfrm>
          <a:prstGeom prst="rect">
            <a:avLst/>
          </a:prstGeom>
          <a:noFill/>
          <a:ln w="101600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28" name="Shape 1028"/>
          <p:cNvSpPr txBox="1"/>
          <p:nvPr/>
        </p:nvSpPr>
        <p:spPr>
          <a:xfrm>
            <a:off x="5783042" y="5951763"/>
            <a:ext cx="12811520" cy="1200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7200" dirty="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CONCLUSION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0" name="Shape 1230"/>
          <p:cNvGrpSpPr/>
          <p:nvPr/>
        </p:nvGrpSpPr>
        <p:grpSpPr>
          <a:xfrm>
            <a:off x="13706309" y="4241478"/>
            <a:ext cx="9408837" cy="7539756"/>
            <a:chOff x="13706309" y="4241478"/>
            <a:chExt cx="9408837" cy="7539756"/>
          </a:xfrm>
        </p:grpSpPr>
        <p:sp>
          <p:nvSpPr>
            <p:cNvPr id="1231" name="Shape 1231"/>
            <p:cNvSpPr/>
            <p:nvPr/>
          </p:nvSpPr>
          <p:spPr>
            <a:xfrm>
              <a:off x="13706309" y="7119582"/>
              <a:ext cx="4661654" cy="4661652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 w="9525" cap="flat" cmpd="sng">
              <a:solidFill>
                <a:schemeClr val="accent3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232" name="Shape 1232"/>
            <p:cNvSpPr/>
            <p:nvPr/>
          </p:nvSpPr>
          <p:spPr>
            <a:xfrm>
              <a:off x="15555184" y="4241478"/>
              <a:ext cx="4661654" cy="4661652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 w="9525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233" name="Shape 1233"/>
            <p:cNvSpPr/>
            <p:nvPr/>
          </p:nvSpPr>
          <p:spPr>
            <a:xfrm>
              <a:off x="17394357" y="7119582"/>
              <a:ext cx="4661654" cy="4661652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 w="9525" cap="flat" cmpd="sng">
              <a:solidFill>
                <a:schemeClr val="accent2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234" name="Shape 1234"/>
            <p:cNvSpPr/>
            <p:nvPr/>
          </p:nvSpPr>
          <p:spPr>
            <a:xfrm>
              <a:off x="22922551" y="9184471"/>
              <a:ext cx="192595" cy="2027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9714" y="0"/>
                  </a:moveTo>
                  <a:cubicBezTo>
                    <a:pt x="6857" y="0"/>
                    <a:pt x="6857" y="0"/>
                    <a:pt x="6857" y="0"/>
                  </a:cubicBezTo>
                  <a:cubicBezTo>
                    <a:pt x="3428" y="0"/>
                    <a:pt x="0" y="30000"/>
                    <a:pt x="0" y="60000"/>
                  </a:cubicBezTo>
                  <a:cubicBezTo>
                    <a:pt x="0" y="90000"/>
                    <a:pt x="3428" y="120000"/>
                    <a:pt x="6857" y="120000"/>
                  </a:cubicBezTo>
                  <a:cubicBezTo>
                    <a:pt x="109714" y="120000"/>
                    <a:pt x="109714" y="120000"/>
                    <a:pt x="109714" y="120000"/>
                  </a:cubicBezTo>
                  <a:cubicBezTo>
                    <a:pt x="116571" y="120000"/>
                    <a:pt x="120000" y="90000"/>
                    <a:pt x="120000" y="60000"/>
                  </a:cubicBezTo>
                  <a:cubicBezTo>
                    <a:pt x="120000" y="30000"/>
                    <a:pt x="116571" y="0"/>
                    <a:pt x="109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lIns="121900" tIns="60950" rIns="121900" bIns="609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235" name="Shape 1235"/>
            <p:cNvSpPr txBox="1"/>
            <p:nvPr/>
          </p:nvSpPr>
          <p:spPr>
            <a:xfrm>
              <a:off x="16235176" y="5877555"/>
              <a:ext cx="3286224" cy="129881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8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W</a:t>
              </a:r>
              <a:r>
                <a:rPr lang="en-US" sz="3600" b="1">
                  <a:solidFill>
                    <a:schemeClr val="bg1"/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SeqCompress</a:t>
              </a:r>
            </a:p>
          </p:txBody>
        </p:sp>
        <p:sp>
          <p:nvSpPr>
            <p:cNvPr id="1236" name="Shape 1236"/>
            <p:cNvSpPr txBox="1"/>
            <p:nvPr/>
          </p:nvSpPr>
          <p:spPr>
            <a:xfrm>
              <a:off x="18245740" y="9050260"/>
              <a:ext cx="3286224" cy="129881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8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W</a:t>
              </a:r>
              <a:r>
                <a:rPr lang="en-US" sz="3600" b="1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Hoffman</a:t>
              </a:r>
            </a:p>
          </p:txBody>
        </p:sp>
        <p:sp>
          <p:nvSpPr>
            <p:cNvPr id="1237" name="Shape 1237"/>
            <p:cNvSpPr txBox="1"/>
            <p:nvPr/>
          </p:nvSpPr>
          <p:spPr>
            <a:xfrm>
              <a:off x="14400984" y="8782925"/>
              <a:ext cx="3286224" cy="129881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8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W</a:t>
              </a:r>
              <a:r>
                <a:rPr lang="en-US" sz="36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SeedBase</a:t>
              </a:r>
            </a:p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36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Compress</a:t>
              </a:r>
            </a:p>
          </p:txBody>
        </p:sp>
      </p:grpSp>
      <p:sp>
        <p:nvSpPr>
          <p:cNvPr id="1238" name="Shape 1238"/>
          <p:cNvSpPr txBox="1"/>
          <p:nvPr/>
        </p:nvSpPr>
        <p:spPr>
          <a:xfrm>
            <a:off x="8206871" y="1390005"/>
            <a:ext cx="7992894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CONCLUSION</a:t>
            </a:r>
          </a:p>
        </p:txBody>
      </p:sp>
      <p:sp>
        <p:nvSpPr>
          <p:cNvPr id="1240" name="Shape 1240"/>
          <p:cNvSpPr txBox="1"/>
          <p:nvPr/>
        </p:nvSpPr>
        <p:spPr>
          <a:xfrm>
            <a:off x="4866221" y="2619585"/>
            <a:ext cx="14658342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WWWW</a:t>
            </a:r>
            <a:r>
              <a:rPr lang="en-US" sz="2700" b="1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 We have compiled three algorithms for DNA sequence compression, and all have obtained the expected experimental results.</a:t>
            </a:r>
          </a:p>
        </p:txBody>
      </p:sp>
      <p:grpSp>
        <p:nvGrpSpPr>
          <p:cNvPr id="1241" name="Shape 1241"/>
          <p:cNvGrpSpPr/>
          <p:nvPr/>
        </p:nvGrpSpPr>
        <p:grpSpPr>
          <a:xfrm>
            <a:off x="2150745" y="4366421"/>
            <a:ext cx="12079440" cy="6997538"/>
            <a:chOff x="2150542" y="4011128"/>
            <a:chExt cx="9626647" cy="6997722"/>
          </a:xfrm>
        </p:grpSpPr>
        <p:sp>
          <p:nvSpPr>
            <p:cNvPr id="1242" name="Shape 1242"/>
            <p:cNvSpPr txBox="1"/>
            <p:nvPr/>
          </p:nvSpPr>
          <p:spPr>
            <a:xfrm>
              <a:off x="4155420" y="7240225"/>
              <a:ext cx="7621769" cy="101539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400" b="1" dirty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Improve algorithm speed through multithreading and vector.</a:t>
              </a: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400" b="1" dirty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The average compression rate is approximately 25.476%, the compression effect is relatively ideal</a:t>
              </a:r>
              <a:r>
                <a:rPr lang="en-US" sz="2400" b="1" dirty="0">
                  <a:solidFill>
                    <a:schemeClr val="bg2"/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.</a:t>
              </a:r>
            </a:p>
          </p:txBody>
        </p:sp>
        <p:sp>
          <p:nvSpPr>
            <p:cNvPr id="1243" name="Shape 1243"/>
            <p:cNvSpPr txBox="1"/>
            <p:nvPr/>
          </p:nvSpPr>
          <p:spPr>
            <a:xfrm>
              <a:off x="4155420" y="6655375"/>
              <a:ext cx="7204269" cy="58485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3600" b="1" dirty="0" err="1">
                  <a:solidFill>
                    <a:schemeClr val="dk2"/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SeqCompress</a:t>
              </a:r>
              <a:r>
                <a:rPr lang="en-US" sz="3600" b="1" dirty="0">
                  <a:solidFill>
                    <a:schemeClr val="dk2"/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——high running speed</a:t>
              </a:r>
            </a:p>
          </p:txBody>
        </p:sp>
        <p:sp>
          <p:nvSpPr>
            <p:cNvPr id="1244" name="Shape 1244"/>
            <p:cNvSpPr/>
            <p:nvPr/>
          </p:nvSpPr>
          <p:spPr>
            <a:xfrm>
              <a:off x="2150542" y="4303553"/>
              <a:ext cx="1324480" cy="96325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59750"/>
                  </a:moveTo>
                  <a:lnTo>
                    <a:pt x="10366" y="33750"/>
                  </a:lnTo>
                  <a:lnTo>
                    <a:pt x="60000" y="7750"/>
                  </a:lnTo>
                  <a:lnTo>
                    <a:pt x="109638" y="33750"/>
                  </a:lnTo>
                  <a:cubicBezTo>
                    <a:pt x="109638" y="33750"/>
                    <a:pt x="60000" y="59750"/>
                    <a:pt x="60000" y="59750"/>
                  </a:cubicBezTo>
                  <a:close/>
                  <a:moveTo>
                    <a:pt x="100172" y="96194"/>
                  </a:moveTo>
                  <a:lnTo>
                    <a:pt x="82411" y="90088"/>
                  </a:lnTo>
                  <a:lnTo>
                    <a:pt x="82400" y="90161"/>
                  </a:lnTo>
                  <a:cubicBezTo>
                    <a:pt x="82205" y="90100"/>
                    <a:pt x="82027" y="90000"/>
                    <a:pt x="81816" y="90000"/>
                  </a:cubicBezTo>
                  <a:cubicBezTo>
                    <a:pt x="81261" y="90000"/>
                    <a:pt x="80766" y="90283"/>
                    <a:pt x="80333" y="90688"/>
                  </a:cubicBezTo>
                  <a:lnTo>
                    <a:pt x="80305" y="90627"/>
                  </a:lnTo>
                  <a:lnTo>
                    <a:pt x="60111" y="111450"/>
                  </a:lnTo>
                  <a:lnTo>
                    <a:pt x="42544" y="90744"/>
                  </a:lnTo>
                  <a:lnTo>
                    <a:pt x="42516" y="90800"/>
                  </a:lnTo>
                  <a:cubicBezTo>
                    <a:pt x="42061" y="90327"/>
                    <a:pt x="41522" y="90000"/>
                    <a:pt x="40911" y="90000"/>
                  </a:cubicBezTo>
                  <a:cubicBezTo>
                    <a:pt x="40705" y="90000"/>
                    <a:pt x="40522" y="90100"/>
                    <a:pt x="40327" y="90161"/>
                  </a:cubicBezTo>
                  <a:lnTo>
                    <a:pt x="40316" y="90088"/>
                  </a:lnTo>
                  <a:lnTo>
                    <a:pt x="22294" y="96283"/>
                  </a:lnTo>
                  <a:lnTo>
                    <a:pt x="26483" y="50194"/>
                  </a:lnTo>
                  <a:lnTo>
                    <a:pt x="58827" y="67133"/>
                  </a:lnTo>
                  <a:lnTo>
                    <a:pt x="58838" y="67111"/>
                  </a:lnTo>
                  <a:cubicBezTo>
                    <a:pt x="59194" y="67344"/>
                    <a:pt x="59577" y="67500"/>
                    <a:pt x="60000" y="67500"/>
                  </a:cubicBezTo>
                  <a:cubicBezTo>
                    <a:pt x="60422" y="67500"/>
                    <a:pt x="60811" y="67344"/>
                    <a:pt x="61161" y="67111"/>
                  </a:cubicBezTo>
                  <a:lnTo>
                    <a:pt x="61172" y="67133"/>
                  </a:lnTo>
                  <a:lnTo>
                    <a:pt x="93872" y="50005"/>
                  </a:lnTo>
                  <a:cubicBezTo>
                    <a:pt x="93872" y="50005"/>
                    <a:pt x="100172" y="96194"/>
                    <a:pt x="100172" y="96194"/>
                  </a:cubicBezTo>
                  <a:close/>
                  <a:moveTo>
                    <a:pt x="120000" y="33750"/>
                  </a:moveTo>
                  <a:cubicBezTo>
                    <a:pt x="120000" y="32255"/>
                    <a:pt x="119355" y="30994"/>
                    <a:pt x="118438" y="30388"/>
                  </a:cubicBezTo>
                  <a:lnTo>
                    <a:pt x="118444" y="30366"/>
                  </a:lnTo>
                  <a:lnTo>
                    <a:pt x="118366" y="30322"/>
                  </a:lnTo>
                  <a:cubicBezTo>
                    <a:pt x="118338" y="30305"/>
                    <a:pt x="118311" y="30294"/>
                    <a:pt x="118288" y="30283"/>
                  </a:cubicBezTo>
                  <a:lnTo>
                    <a:pt x="61172" y="366"/>
                  </a:lnTo>
                  <a:lnTo>
                    <a:pt x="61161" y="388"/>
                  </a:lnTo>
                  <a:cubicBezTo>
                    <a:pt x="60811" y="155"/>
                    <a:pt x="60422" y="0"/>
                    <a:pt x="60000" y="0"/>
                  </a:cubicBezTo>
                  <a:cubicBezTo>
                    <a:pt x="59577" y="0"/>
                    <a:pt x="59194" y="155"/>
                    <a:pt x="58838" y="388"/>
                  </a:cubicBezTo>
                  <a:lnTo>
                    <a:pt x="58827" y="366"/>
                  </a:lnTo>
                  <a:lnTo>
                    <a:pt x="1716" y="30283"/>
                  </a:lnTo>
                  <a:cubicBezTo>
                    <a:pt x="1688" y="30294"/>
                    <a:pt x="1661" y="30305"/>
                    <a:pt x="1638" y="30322"/>
                  </a:cubicBezTo>
                  <a:lnTo>
                    <a:pt x="1555" y="30366"/>
                  </a:lnTo>
                  <a:lnTo>
                    <a:pt x="1561" y="30388"/>
                  </a:lnTo>
                  <a:cubicBezTo>
                    <a:pt x="644" y="30994"/>
                    <a:pt x="0" y="32255"/>
                    <a:pt x="0" y="33750"/>
                  </a:cubicBezTo>
                  <a:cubicBezTo>
                    <a:pt x="0" y="35244"/>
                    <a:pt x="644" y="36505"/>
                    <a:pt x="1561" y="37111"/>
                  </a:cubicBezTo>
                  <a:lnTo>
                    <a:pt x="1555" y="37133"/>
                  </a:lnTo>
                  <a:lnTo>
                    <a:pt x="1638" y="37177"/>
                  </a:lnTo>
                  <a:cubicBezTo>
                    <a:pt x="1661" y="37194"/>
                    <a:pt x="1688" y="37205"/>
                    <a:pt x="1716" y="37216"/>
                  </a:cubicBezTo>
                  <a:lnTo>
                    <a:pt x="6833" y="39900"/>
                  </a:lnTo>
                  <a:lnTo>
                    <a:pt x="3377" y="75572"/>
                  </a:lnTo>
                  <a:cubicBezTo>
                    <a:pt x="1394" y="76694"/>
                    <a:pt x="0" y="79372"/>
                    <a:pt x="0" y="82500"/>
                  </a:cubicBezTo>
                  <a:cubicBezTo>
                    <a:pt x="0" y="86644"/>
                    <a:pt x="2438" y="90000"/>
                    <a:pt x="5455" y="90000"/>
                  </a:cubicBezTo>
                  <a:cubicBezTo>
                    <a:pt x="8466" y="90000"/>
                    <a:pt x="10911" y="86644"/>
                    <a:pt x="10911" y="82500"/>
                  </a:cubicBezTo>
                  <a:cubicBezTo>
                    <a:pt x="10911" y="80088"/>
                    <a:pt x="10066" y="77966"/>
                    <a:pt x="8777" y="76594"/>
                  </a:cubicBezTo>
                  <a:lnTo>
                    <a:pt x="12072" y="42644"/>
                  </a:lnTo>
                  <a:lnTo>
                    <a:pt x="21233" y="47444"/>
                  </a:lnTo>
                  <a:lnTo>
                    <a:pt x="16388" y="100750"/>
                  </a:lnTo>
                  <a:lnTo>
                    <a:pt x="16433" y="100766"/>
                  </a:lnTo>
                  <a:cubicBezTo>
                    <a:pt x="16416" y="100927"/>
                    <a:pt x="16361" y="101072"/>
                    <a:pt x="16361" y="101250"/>
                  </a:cubicBezTo>
                  <a:cubicBezTo>
                    <a:pt x="16361" y="103322"/>
                    <a:pt x="17583" y="105000"/>
                    <a:pt x="19088" y="105000"/>
                  </a:cubicBezTo>
                  <a:cubicBezTo>
                    <a:pt x="19300" y="105000"/>
                    <a:pt x="19477" y="104911"/>
                    <a:pt x="19672" y="104850"/>
                  </a:cubicBezTo>
                  <a:lnTo>
                    <a:pt x="19683" y="104911"/>
                  </a:lnTo>
                  <a:lnTo>
                    <a:pt x="40211" y="97850"/>
                  </a:lnTo>
                  <a:lnTo>
                    <a:pt x="58366" y="119250"/>
                  </a:lnTo>
                  <a:lnTo>
                    <a:pt x="58388" y="119200"/>
                  </a:lnTo>
                  <a:cubicBezTo>
                    <a:pt x="58850" y="119672"/>
                    <a:pt x="59388" y="120000"/>
                    <a:pt x="60000" y="120000"/>
                  </a:cubicBezTo>
                  <a:cubicBezTo>
                    <a:pt x="60561" y="120000"/>
                    <a:pt x="61050" y="119711"/>
                    <a:pt x="61488" y="119311"/>
                  </a:cubicBezTo>
                  <a:lnTo>
                    <a:pt x="61511" y="119372"/>
                  </a:lnTo>
                  <a:lnTo>
                    <a:pt x="82411" y="97816"/>
                  </a:lnTo>
                  <a:lnTo>
                    <a:pt x="103044" y="104911"/>
                  </a:lnTo>
                  <a:lnTo>
                    <a:pt x="103055" y="104838"/>
                  </a:lnTo>
                  <a:cubicBezTo>
                    <a:pt x="103250" y="104900"/>
                    <a:pt x="103433" y="105000"/>
                    <a:pt x="103638" y="105000"/>
                  </a:cubicBezTo>
                  <a:cubicBezTo>
                    <a:pt x="105144" y="105000"/>
                    <a:pt x="106361" y="103322"/>
                    <a:pt x="106361" y="101250"/>
                  </a:cubicBezTo>
                  <a:cubicBezTo>
                    <a:pt x="106361" y="101005"/>
                    <a:pt x="106305" y="100794"/>
                    <a:pt x="106277" y="100566"/>
                  </a:cubicBezTo>
                  <a:lnTo>
                    <a:pt x="106316" y="100555"/>
                  </a:lnTo>
                  <a:lnTo>
                    <a:pt x="99055" y="47294"/>
                  </a:lnTo>
                  <a:lnTo>
                    <a:pt x="118288" y="37216"/>
                  </a:lnTo>
                  <a:cubicBezTo>
                    <a:pt x="118311" y="37205"/>
                    <a:pt x="118338" y="37194"/>
                    <a:pt x="118366" y="37177"/>
                  </a:cubicBezTo>
                  <a:lnTo>
                    <a:pt x="118444" y="37133"/>
                  </a:lnTo>
                  <a:lnTo>
                    <a:pt x="118438" y="37111"/>
                  </a:lnTo>
                  <a:cubicBezTo>
                    <a:pt x="119355" y="36505"/>
                    <a:pt x="120000" y="35244"/>
                    <a:pt x="120000" y="3375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245" name="Shape 1245"/>
            <p:cNvSpPr/>
            <p:nvPr/>
          </p:nvSpPr>
          <p:spPr>
            <a:xfrm>
              <a:off x="2265523" y="9488342"/>
              <a:ext cx="1110655" cy="10096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7272" y="45000"/>
                  </a:moveTo>
                  <a:cubicBezTo>
                    <a:pt x="82755" y="45000"/>
                    <a:pt x="79088" y="49033"/>
                    <a:pt x="79088" y="54000"/>
                  </a:cubicBezTo>
                  <a:cubicBezTo>
                    <a:pt x="79088" y="58972"/>
                    <a:pt x="82755" y="63000"/>
                    <a:pt x="87272" y="63000"/>
                  </a:cubicBezTo>
                  <a:cubicBezTo>
                    <a:pt x="91788" y="63000"/>
                    <a:pt x="95455" y="58972"/>
                    <a:pt x="95455" y="54000"/>
                  </a:cubicBezTo>
                  <a:cubicBezTo>
                    <a:pt x="95455" y="49033"/>
                    <a:pt x="91788" y="45000"/>
                    <a:pt x="87272" y="45000"/>
                  </a:cubicBezTo>
                  <a:moveTo>
                    <a:pt x="60000" y="102000"/>
                  </a:moveTo>
                  <a:cubicBezTo>
                    <a:pt x="54800" y="102000"/>
                    <a:pt x="49566" y="101316"/>
                    <a:pt x="44433" y="99972"/>
                  </a:cubicBezTo>
                  <a:cubicBezTo>
                    <a:pt x="44016" y="99861"/>
                    <a:pt x="43588" y="99805"/>
                    <a:pt x="43166" y="99805"/>
                  </a:cubicBezTo>
                  <a:cubicBezTo>
                    <a:pt x="42477" y="99805"/>
                    <a:pt x="41788" y="99950"/>
                    <a:pt x="41144" y="100238"/>
                  </a:cubicBezTo>
                  <a:lnTo>
                    <a:pt x="18622" y="110144"/>
                  </a:lnTo>
                  <a:lnTo>
                    <a:pt x="22294" y="92972"/>
                  </a:lnTo>
                  <a:cubicBezTo>
                    <a:pt x="22766" y="90772"/>
                    <a:pt x="22066" y="88466"/>
                    <a:pt x="20494" y="87011"/>
                  </a:cubicBezTo>
                  <a:cubicBezTo>
                    <a:pt x="10800" y="78027"/>
                    <a:pt x="5455" y="66300"/>
                    <a:pt x="5455" y="54000"/>
                  </a:cubicBezTo>
                  <a:cubicBezTo>
                    <a:pt x="5455" y="27533"/>
                    <a:pt x="29927" y="6000"/>
                    <a:pt x="60000" y="6000"/>
                  </a:cubicBezTo>
                  <a:cubicBezTo>
                    <a:pt x="90077" y="6000"/>
                    <a:pt x="114544" y="27533"/>
                    <a:pt x="114544" y="54000"/>
                  </a:cubicBezTo>
                  <a:cubicBezTo>
                    <a:pt x="114544" y="80466"/>
                    <a:pt x="90077" y="102000"/>
                    <a:pt x="60000" y="102000"/>
                  </a:cubicBezTo>
                  <a:moveTo>
                    <a:pt x="60000" y="0"/>
                  </a:moveTo>
                  <a:cubicBezTo>
                    <a:pt x="26861" y="0"/>
                    <a:pt x="0" y="24177"/>
                    <a:pt x="0" y="54000"/>
                  </a:cubicBezTo>
                  <a:cubicBezTo>
                    <a:pt x="0" y="68627"/>
                    <a:pt x="6488" y="81877"/>
                    <a:pt x="16983" y="91600"/>
                  </a:cubicBezTo>
                  <a:lnTo>
                    <a:pt x="10911" y="120000"/>
                  </a:lnTo>
                  <a:lnTo>
                    <a:pt x="43166" y="105811"/>
                  </a:lnTo>
                  <a:cubicBezTo>
                    <a:pt x="48511" y="107211"/>
                    <a:pt x="54150" y="108000"/>
                    <a:pt x="60000" y="108000"/>
                  </a:cubicBezTo>
                  <a:cubicBezTo>
                    <a:pt x="93138" y="108000"/>
                    <a:pt x="120000" y="83827"/>
                    <a:pt x="120000" y="54000"/>
                  </a:cubicBezTo>
                  <a:cubicBezTo>
                    <a:pt x="120000" y="24177"/>
                    <a:pt x="93138" y="0"/>
                    <a:pt x="60000" y="0"/>
                  </a:cubicBezTo>
                  <a:moveTo>
                    <a:pt x="60000" y="45000"/>
                  </a:moveTo>
                  <a:cubicBezTo>
                    <a:pt x="55483" y="45000"/>
                    <a:pt x="51816" y="49033"/>
                    <a:pt x="51816" y="54000"/>
                  </a:cubicBezTo>
                  <a:cubicBezTo>
                    <a:pt x="51816" y="58972"/>
                    <a:pt x="55483" y="63000"/>
                    <a:pt x="60000" y="63000"/>
                  </a:cubicBezTo>
                  <a:cubicBezTo>
                    <a:pt x="64516" y="63000"/>
                    <a:pt x="68183" y="58972"/>
                    <a:pt x="68183" y="54000"/>
                  </a:cubicBezTo>
                  <a:cubicBezTo>
                    <a:pt x="68183" y="49033"/>
                    <a:pt x="64516" y="45000"/>
                    <a:pt x="60000" y="45000"/>
                  </a:cubicBezTo>
                  <a:moveTo>
                    <a:pt x="32727" y="45000"/>
                  </a:moveTo>
                  <a:cubicBezTo>
                    <a:pt x="28211" y="45000"/>
                    <a:pt x="24544" y="49033"/>
                    <a:pt x="24544" y="54000"/>
                  </a:cubicBezTo>
                  <a:cubicBezTo>
                    <a:pt x="24544" y="58972"/>
                    <a:pt x="28211" y="63000"/>
                    <a:pt x="32727" y="63000"/>
                  </a:cubicBezTo>
                  <a:cubicBezTo>
                    <a:pt x="37244" y="63000"/>
                    <a:pt x="40911" y="58972"/>
                    <a:pt x="40911" y="54000"/>
                  </a:cubicBezTo>
                  <a:cubicBezTo>
                    <a:pt x="40911" y="49033"/>
                    <a:pt x="37244" y="45000"/>
                    <a:pt x="32727" y="4500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246" name="Shape 1246"/>
            <p:cNvSpPr/>
            <p:nvPr/>
          </p:nvSpPr>
          <p:spPr>
            <a:xfrm>
              <a:off x="2353742" y="6810417"/>
              <a:ext cx="961802" cy="96180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455" y="38183"/>
                  </a:moveTo>
                  <a:lnTo>
                    <a:pt x="114544" y="38183"/>
                  </a:lnTo>
                  <a:lnTo>
                    <a:pt x="114544" y="43638"/>
                  </a:lnTo>
                  <a:lnTo>
                    <a:pt x="5455" y="43638"/>
                  </a:lnTo>
                  <a:cubicBezTo>
                    <a:pt x="5455" y="43638"/>
                    <a:pt x="5455" y="38183"/>
                    <a:pt x="5455" y="38183"/>
                  </a:cubicBezTo>
                  <a:close/>
                  <a:moveTo>
                    <a:pt x="92727" y="49088"/>
                  </a:moveTo>
                  <a:lnTo>
                    <a:pt x="103638" y="49088"/>
                  </a:lnTo>
                  <a:lnTo>
                    <a:pt x="103638" y="98183"/>
                  </a:lnTo>
                  <a:lnTo>
                    <a:pt x="92727" y="98183"/>
                  </a:lnTo>
                  <a:cubicBezTo>
                    <a:pt x="92727" y="98183"/>
                    <a:pt x="92727" y="49088"/>
                    <a:pt x="92727" y="49088"/>
                  </a:cubicBezTo>
                  <a:close/>
                  <a:moveTo>
                    <a:pt x="76361" y="49088"/>
                  </a:moveTo>
                  <a:lnTo>
                    <a:pt x="87272" y="49088"/>
                  </a:lnTo>
                  <a:lnTo>
                    <a:pt x="87272" y="98183"/>
                  </a:lnTo>
                  <a:lnTo>
                    <a:pt x="76361" y="98183"/>
                  </a:lnTo>
                  <a:cubicBezTo>
                    <a:pt x="76361" y="98183"/>
                    <a:pt x="76361" y="49088"/>
                    <a:pt x="76361" y="49088"/>
                  </a:cubicBezTo>
                  <a:close/>
                  <a:moveTo>
                    <a:pt x="49088" y="49088"/>
                  </a:moveTo>
                  <a:lnTo>
                    <a:pt x="70911" y="49088"/>
                  </a:lnTo>
                  <a:lnTo>
                    <a:pt x="70911" y="98183"/>
                  </a:lnTo>
                  <a:lnTo>
                    <a:pt x="49088" y="98183"/>
                  </a:lnTo>
                  <a:cubicBezTo>
                    <a:pt x="49088" y="98183"/>
                    <a:pt x="49088" y="49088"/>
                    <a:pt x="49088" y="49088"/>
                  </a:cubicBezTo>
                  <a:close/>
                  <a:moveTo>
                    <a:pt x="32727" y="49088"/>
                  </a:moveTo>
                  <a:lnTo>
                    <a:pt x="43638" y="49088"/>
                  </a:lnTo>
                  <a:lnTo>
                    <a:pt x="43638" y="98183"/>
                  </a:lnTo>
                  <a:lnTo>
                    <a:pt x="32727" y="98183"/>
                  </a:lnTo>
                  <a:cubicBezTo>
                    <a:pt x="32727" y="98183"/>
                    <a:pt x="32727" y="49088"/>
                    <a:pt x="32727" y="49088"/>
                  </a:cubicBezTo>
                  <a:close/>
                  <a:moveTo>
                    <a:pt x="16361" y="49088"/>
                  </a:moveTo>
                  <a:lnTo>
                    <a:pt x="27272" y="49088"/>
                  </a:lnTo>
                  <a:lnTo>
                    <a:pt x="27272" y="98183"/>
                  </a:lnTo>
                  <a:lnTo>
                    <a:pt x="16361" y="98183"/>
                  </a:lnTo>
                  <a:cubicBezTo>
                    <a:pt x="16361" y="98183"/>
                    <a:pt x="16361" y="49088"/>
                    <a:pt x="16361" y="49088"/>
                  </a:cubicBezTo>
                  <a:close/>
                  <a:moveTo>
                    <a:pt x="109850" y="103638"/>
                  </a:moveTo>
                  <a:lnTo>
                    <a:pt x="113488" y="114544"/>
                  </a:lnTo>
                  <a:lnTo>
                    <a:pt x="6511" y="114544"/>
                  </a:lnTo>
                  <a:lnTo>
                    <a:pt x="10150" y="103638"/>
                  </a:lnTo>
                  <a:cubicBezTo>
                    <a:pt x="10150" y="103638"/>
                    <a:pt x="109850" y="103638"/>
                    <a:pt x="109850" y="103638"/>
                  </a:cubicBezTo>
                  <a:close/>
                  <a:moveTo>
                    <a:pt x="60000" y="5866"/>
                  </a:moveTo>
                  <a:lnTo>
                    <a:pt x="107005" y="32727"/>
                  </a:lnTo>
                  <a:lnTo>
                    <a:pt x="12994" y="32727"/>
                  </a:lnTo>
                  <a:cubicBezTo>
                    <a:pt x="12994" y="32727"/>
                    <a:pt x="60000" y="5866"/>
                    <a:pt x="60000" y="5866"/>
                  </a:cubicBezTo>
                  <a:close/>
                  <a:moveTo>
                    <a:pt x="117272" y="49088"/>
                  </a:moveTo>
                  <a:cubicBezTo>
                    <a:pt x="118777" y="49088"/>
                    <a:pt x="120000" y="47872"/>
                    <a:pt x="120000" y="46361"/>
                  </a:cubicBezTo>
                  <a:lnTo>
                    <a:pt x="120000" y="35455"/>
                  </a:lnTo>
                  <a:cubicBezTo>
                    <a:pt x="120000" y="34444"/>
                    <a:pt x="119422" y="33594"/>
                    <a:pt x="118605" y="33127"/>
                  </a:cubicBezTo>
                  <a:lnTo>
                    <a:pt x="118627" y="33088"/>
                  </a:lnTo>
                  <a:lnTo>
                    <a:pt x="61355" y="361"/>
                  </a:lnTo>
                  <a:lnTo>
                    <a:pt x="61333" y="400"/>
                  </a:lnTo>
                  <a:cubicBezTo>
                    <a:pt x="60933" y="166"/>
                    <a:pt x="60494" y="0"/>
                    <a:pt x="60000" y="0"/>
                  </a:cubicBezTo>
                  <a:cubicBezTo>
                    <a:pt x="59505" y="0"/>
                    <a:pt x="59066" y="166"/>
                    <a:pt x="58666" y="400"/>
                  </a:cubicBezTo>
                  <a:lnTo>
                    <a:pt x="58644" y="361"/>
                  </a:lnTo>
                  <a:lnTo>
                    <a:pt x="1372" y="33088"/>
                  </a:lnTo>
                  <a:lnTo>
                    <a:pt x="1394" y="33127"/>
                  </a:lnTo>
                  <a:cubicBezTo>
                    <a:pt x="577" y="33594"/>
                    <a:pt x="0" y="34444"/>
                    <a:pt x="0" y="35455"/>
                  </a:cubicBezTo>
                  <a:lnTo>
                    <a:pt x="0" y="46361"/>
                  </a:lnTo>
                  <a:cubicBezTo>
                    <a:pt x="0" y="47872"/>
                    <a:pt x="1222" y="49088"/>
                    <a:pt x="2727" y="49088"/>
                  </a:cubicBezTo>
                  <a:lnTo>
                    <a:pt x="10911" y="49088"/>
                  </a:lnTo>
                  <a:lnTo>
                    <a:pt x="10911" y="98183"/>
                  </a:lnTo>
                  <a:lnTo>
                    <a:pt x="8183" y="98183"/>
                  </a:lnTo>
                  <a:cubicBezTo>
                    <a:pt x="6977" y="98183"/>
                    <a:pt x="5988" y="98977"/>
                    <a:pt x="5627" y="100055"/>
                  </a:cubicBezTo>
                  <a:lnTo>
                    <a:pt x="5594" y="100050"/>
                  </a:lnTo>
                  <a:lnTo>
                    <a:pt x="138" y="116411"/>
                  </a:lnTo>
                  <a:lnTo>
                    <a:pt x="172" y="116416"/>
                  </a:lnTo>
                  <a:cubicBezTo>
                    <a:pt x="77" y="116694"/>
                    <a:pt x="0" y="116972"/>
                    <a:pt x="0" y="117272"/>
                  </a:cubicBezTo>
                  <a:cubicBezTo>
                    <a:pt x="0" y="118783"/>
                    <a:pt x="1222" y="120000"/>
                    <a:pt x="2727" y="120000"/>
                  </a:cubicBezTo>
                  <a:lnTo>
                    <a:pt x="117272" y="120000"/>
                  </a:lnTo>
                  <a:cubicBezTo>
                    <a:pt x="118777" y="120000"/>
                    <a:pt x="120000" y="118783"/>
                    <a:pt x="120000" y="117272"/>
                  </a:cubicBezTo>
                  <a:cubicBezTo>
                    <a:pt x="120000" y="116972"/>
                    <a:pt x="119922" y="116694"/>
                    <a:pt x="119827" y="116416"/>
                  </a:cubicBezTo>
                  <a:lnTo>
                    <a:pt x="119861" y="116411"/>
                  </a:lnTo>
                  <a:lnTo>
                    <a:pt x="114405" y="100050"/>
                  </a:lnTo>
                  <a:lnTo>
                    <a:pt x="114372" y="100055"/>
                  </a:lnTo>
                  <a:cubicBezTo>
                    <a:pt x="114011" y="98977"/>
                    <a:pt x="113022" y="98183"/>
                    <a:pt x="111816" y="98183"/>
                  </a:cubicBezTo>
                  <a:lnTo>
                    <a:pt x="109088" y="98183"/>
                  </a:lnTo>
                  <a:lnTo>
                    <a:pt x="109088" y="49088"/>
                  </a:lnTo>
                  <a:cubicBezTo>
                    <a:pt x="109088" y="49088"/>
                    <a:pt x="117272" y="49088"/>
                    <a:pt x="117272" y="490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247" name="Shape 1247"/>
            <p:cNvSpPr txBox="1"/>
            <p:nvPr/>
          </p:nvSpPr>
          <p:spPr>
            <a:xfrm>
              <a:off x="4192658" y="4595977"/>
              <a:ext cx="7204775" cy="101539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400" b="1" dirty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Search for higher efficiency by adjusting the seed length (parameter adjustment). The result is the best when the value is 8, and the compression rate is approximately 20%.</a:t>
              </a:r>
            </a:p>
          </p:txBody>
        </p:sp>
        <p:sp>
          <p:nvSpPr>
            <p:cNvPr id="1248" name="Shape 1248"/>
            <p:cNvSpPr txBox="1"/>
            <p:nvPr/>
          </p:nvSpPr>
          <p:spPr>
            <a:xfrm>
              <a:off x="4192658" y="4011128"/>
              <a:ext cx="6967433" cy="58485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3600" b="1">
                  <a:solidFill>
                    <a:schemeClr val="dk2"/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SeedBaseCompress——high efficiency</a:t>
              </a:r>
            </a:p>
          </p:txBody>
        </p:sp>
        <p:sp>
          <p:nvSpPr>
            <p:cNvPr id="1249" name="Shape 1249"/>
            <p:cNvSpPr txBox="1"/>
            <p:nvPr/>
          </p:nvSpPr>
          <p:spPr>
            <a:xfrm>
              <a:off x="4190326" y="9993188"/>
              <a:ext cx="6817783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400" b="1" dirty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As a comparison algorithm, the time-consuming is short but the compression effect is not good, the average is 60%.</a:t>
              </a:r>
            </a:p>
          </p:txBody>
        </p:sp>
        <p:sp>
          <p:nvSpPr>
            <p:cNvPr id="1250" name="Shape 1250"/>
            <p:cNvSpPr txBox="1"/>
            <p:nvPr/>
          </p:nvSpPr>
          <p:spPr>
            <a:xfrm>
              <a:off x="4190470" y="9408608"/>
              <a:ext cx="7278660" cy="58485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3600" b="1">
                  <a:solidFill>
                    <a:schemeClr val="dk2"/>
                  </a:solidFill>
                  <a:latin typeface="Arial" panose="020B0604020202020204" pitchFamily="34" charset="0"/>
                  <a:ea typeface="Montserrat" panose="02000505000000020004"/>
                  <a:cs typeface="Arial" panose="020B0604020202020204" pitchFamily="34" charset="0"/>
                  <a:sym typeface="Montserrat" panose="02000505000000020004"/>
                </a:rPr>
                <a:t>Hoffman——new and as a comparison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Shape 1255"/>
          <p:cNvSpPr txBox="1"/>
          <p:nvPr/>
        </p:nvSpPr>
        <p:spPr>
          <a:xfrm>
            <a:off x="2458336" y="6267408"/>
            <a:ext cx="4441135" cy="946669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endParaRPr lang="en-US" sz="270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56" name="Shape 1256"/>
          <p:cNvSpPr txBox="1"/>
          <p:nvPr/>
        </p:nvSpPr>
        <p:spPr>
          <a:xfrm>
            <a:off x="2461234" y="7214078"/>
            <a:ext cx="4438236" cy="3830171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65750" tIns="210300" rIns="365750" bIns="121900" anchor="ctr" anchorCtr="0">
            <a:noAutofit/>
          </a:bodyPr>
          <a:lstStyle/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Use more efficient sequence prediction algorithms and compression coding methods</a:t>
            </a:r>
          </a:p>
        </p:txBody>
      </p:sp>
      <p:sp>
        <p:nvSpPr>
          <p:cNvPr id="1257" name="Shape 1257"/>
          <p:cNvSpPr txBox="1"/>
          <p:nvPr/>
        </p:nvSpPr>
        <p:spPr>
          <a:xfrm>
            <a:off x="7544686" y="6267408"/>
            <a:ext cx="4441135" cy="946669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endParaRPr lang="en-US" sz="270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58" name="Shape 1258"/>
          <p:cNvSpPr txBox="1"/>
          <p:nvPr/>
        </p:nvSpPr>
        <p:spPr>
          <a:xfrm>
            <a:off x="7547585" y="7214078"/>
            <a:ext cx="4438236" cy="3830171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65750" tIns="210300" rIns="365750" bIns="121900" anchor="ctr" anchorCtr="0">
            <a:noAutofit/>
          </a:bodyPr>
          <a:lstStyle/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Introduce the biological information and biological interpretation of the sequence into the  algorithm</a:t>
            </a:r>
          </a:p>
        </p:txBody>
      </p:sp>
      <p:sp>
        <p:nvSpPr>
          <p:cNvPr id="1259" name="Shape 1259"/>
          <p:cNvSpPr txBox="1"/>
          <p:nvPr/>
        </p:nvSpPr>
        <p:spPr>
          <a:xfrm>
            <a:off x="12631036" y="6267408"/>
            <a:ext cx="4441135" cy="946669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endParaRPr lang="en-US" sz="270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60" name="Shape 1260"/>
          <p:cNvSpPr txBox="1"/>
          <p:nvPr/>
        </p:nvSpPr>
        <p:spPr>
          <a:xfrm>
            <a:off x="12633935" y="7214078"/>
            <a:ext cx="4438236" cy="3830171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65750" tIns="210300" rIns="365750" bIns="121900" anchor="ctr" anchorCtr="0">
            <a:noAutofit/>
          </a:bodyPr>
          <a:lstStyle/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Develop more targeted DNA sequence compression algorithms</a:t>
            </a:r>
          </a:p>
        </p:txBody>
      </p:sp>
      <p:sp>
        <p:nvSpPr>
          <p:cNvPr id="1261" name="Shape 1261"/>
          <p:cNvSpPr txBox="1"/>
          <p:nvPr/>
        </p:nvSpPr>
        <p:spPr>
          <a:xfrm>
            <a:off x="17717387" y="6267408"/>
            <a:ext cx="4441135" cy="946669"/>
          </a:xfrm>
          <a:prstGeom prst="rect">
            <a:avLst/>
          </a:pr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endParaRPr lang="en-US" sz="270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62" name="Shape 1262"/>
          <p:cNvSpPr txBox="1"/>
          <p:nvPr/>
        </p:nvSpPr>
        <p:spPr>
          <a:xfrm>
            <a:off x="17720284" y="7214078"/>
            <a:ext cx="4438236" cy="3830171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65750" tIns="210300" rIns="365750" bIns="121900" anchor="ctr" anchorCtr="0">
            <a:noAutofit/>
          </a:bodyPr>
          <a:lstStyle/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Effective packaging management of compressed data</a:t>
            </a:r>
          </a:p>
        </p:txBody>
      </p:sp>
      <p:sp>
        <p:nvSpPr>
          <p:cNvPr id="1263" name="Shape 1263"/>
          <p:cNvSpPr txBox="1"/>
          <p:nvPr/>
        </p:nvSpPr>
        <p:spPr>
          <a:xfrm>
            <a:off x="2458325" y="3829935"/>
            <a:ext cx="4441200" cy="1853100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-US" sz="13800">
                <a:solidFill>
                  <a:schemeClr val="accen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</a:t>
            </a:r>
          </a:p>
        </p:txBody>
      </p:sp>
      <p:sp>
        <p:nvSpPr>
          <p:cNvPr id="1264" name="Shape 1264"/>
          <p:cNvSpPr txBox="1"/>
          <p:nvPr/>
        </p:nvSpPr>
        <p:spPr>
          <a:xfrm>
            <a:off x="7544677" y="3829935"/>
            <a:ext cx="4441200" cy="1853100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-US" sz="13800">
                <a:solidFill>
                  <a:schemeClr val="accent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B</a:t>
            </a:r>
          </a:p>
        </p:txBody>
      </p:sp>
      <p:sp>
        <p:nvSpPr>
          <p:cNvPr id="1265" name="Shape 1265"/>
          <p:cNvSpPr txBox="1"/>
          <p:nvPr/>
        </p:nvSpPr>
        <p:spPr>
          <a:xfrm>
            <a:off x="12631031" y="3829935"/>
            <a:ext cx="4441200" cy="1853100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-US" sz="13800">
                <a:solidFill>
                  <a:schemeClr val="accent3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C</a:t>
            </a:r>
          </a:p>
        </p:txBody>
      </p:sp>
      <p:sp>
        <p:nvSpPr>
          <p:cNvPr id="1266" name="Shape 1266"/>
          <p:cNvSpPr txBox="1"/>
          <p:nvPr/>
        </p:nvSpPr>
        <p:spPr>
          <a:xfrm>
            <a:off x="17717386" y="3829935"/>
            <a:ext cx="4441200" cy="1853100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-US" sz="13800">
                <a:solidFill>
                  <a:schemeClr val="accent4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D</a:t>
            </a:r>
          </a:p>
        </p:txBody>
      </p:sp>
      <p:sp>
        <p:nvSpPr>
          <p:cNvPr id="1267" name="Shape 1267"/>
          <p:cNvSpPr txBox="1"/>
          <p:nvPr/>
        </p:nvSpPr>
        <p:spPr>
          <a:xfrm>
            <a:off x="4867275" y="1390015"/>
            <a:ext cx="14598015" cy="11080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FUTURE IMPROVEMENT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216" y="4467095"/>
            <a:ext cx="11751045" cy="3852003"/>
          </a:xfrm>
          <a:prstGeom prst="rect">
            <a:avLst/>
          </a:prstGeom>
        </p:spPr>
      </p:pic>
      <p:sp>
        <p:nvSpPr>
          <p:cNvPr id="7" name="等腰三角形 6"/>
          <p:cNvSpPr/>
          <p:nvPr/>
        </p:nvSpPr>
        <p:spPr>
          <a:xfrm rot="900000">
            <a:off x="3617566" y="-3458155"/>
            <a:ext cx="18386581" cy="15850501"/>
          </a:xfrm>
          <a:prstGeom prst="triangl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等腰三角形 7"/>
          <p:cNvSpPr/>
          <p:nvPr/>
        </p:nvSpPr>
        <p:spPr>
          <a:xfrm rot="18900000">
            <a:off x="1270003" y="-3458155"/>
            <a:ext cx="18386581" cy="15850501"/>
          </a:xfrm>
          <a:prstGeom prst="triangl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240" y="9092620"/>
            <a:ext cx="1476625" cy="211907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0046586" y="8860252"/>
            <a:ext cx="656546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4000" b="1" dirty="0" err="1"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Yuanjie</a:t>
            </a:r>
            <a:r>
              <a:rPr lang="en-US" sz="4000" b="1" dirty="0"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 Hu      </a:t>
            </a:r>
            <a:r>
              <a:rPr lang="en-US" sz="4000" b="1" dirty="0" err="1"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Yichun</a:t>
            </a:r>
            <a:r>
              <a:rPr lang="en-US" sz="4000" b="1" dirty="0"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 Cai</a:t>
            </a:r>
            <a:endParaRPr lang="en-US" sz="4000" b="1" dirty="0">
              <a:latin typeface="Arial" panose="020B0604020202020204" pitchFamily="34" charset="0"/>
              <a:ea typeface="等线" panose="02010600030101010101" charset="-122"/>
              <a:cs typeface="Arial" panose="020B0604020202020204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4000" b="1" dirty="0" err="1"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Zhinuo</a:t>
            </a:r>
            <a:r>
              <a:rPr lang="en-US" sz="4000" b="1" dirty="0"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 Zhou   </a:t>
            </a:r>
            <a:r>
              <a:rPr lang="en-US" sz="4000" b="1" dirty="0" err="1"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Yuyue</a:t>
            </a:r>
            <a:r>
              <a:rPr lang="en-US" sz="4000" b="1" dirty="0"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 Zhu</a:t>
            </a:r>
            <a:r>
              <a:rPr lang="en-US" altLang="zh-CN" sz="4000" b="1" dirty="0">
                <a:latin typeface="Arial" panose="020B0604020202020204" pitchFamily="34" charset="0"/>
                <a:ea typeface="等线" panose="02010600030101010101" charset="-122"/>
                <a:cs typeface="Arial" panose="020B0604020202020204" pitchFamily="34" charset="0"/>
                <a:sym typeface="+mn-ea"/>
              </a:rPr>
              <a:t>   </a:t>
            </a:r>
            <a:endParaRPr lang="en-US" altLang="zh-CN" sz="4000" b="1" dirty="0">
              <a:latin typeface="Arial" panose="020B0604020202020204" pitchFamily="34" charset="0"/>
              <a:ea typeface="等线" panose="02010600030101010101" charset="-122"/>
              <a:cs typeface="Arial" panose="020B0604020202020204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              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253276" y="11983655"/>
            <a:ext cx="80611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                    </a:t>
            </a:r>
            <a:r>
              <a:rPr lang="en-US" altLang="zh-CN" sz="4000" b="1" dirty="0">
                <a:latin typeface="MV Boli" panose="02000500030200090000" charset="0"/>
                <a:ea typeface="等线" panose="02010600030101010101" charset="-122"/>
                <a:cs typeface="MV Boli" panose="02000500030200090000" charset="0"/>
                <a:sym typeface="+mn-ea"/>
              </a:rPr>
              <a:t> June 7. 2021</a:t>
            </a:r>
            <a:endParaRPr lang="zh-CN" altLang="en-US" sz="4000" dirty="0">
              <a:latin typeface="MV Boli" panose="02000500030200090000" charset="0"/>
              <a:cs typeface="MV Boli" panose="02000500030200090000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9" dur="1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-21600000">
                                      <p:cBhvr>
                                        <p:cTn id="14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7" grpId="1" bldLvl="0" animBg="1"/>
      <p:bldP spid="8" grpId="0" bldLvl="0" animBg="1"/>
      <p:bldP spid="8" grpId="1" bldLvl="0" animBg="1"/>
      <p:bldP spid="10" grpId="0" build="p"/>
      <p:bldP spid="10" grpId="1" build="allAtOnce" bldLvl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/>
        </p:nvSpPr>
        <p:spPr>
          <a:xfrm>
            <a:off x="3027350" y="3345806"/>
            <a:ext cx="6207146" cy="21214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Montserrat" panose="02000505000000020004"/>
                <a:sym typeface="Montserrat" panose="02000505000000020004"/>
              </a:rPr>
              <a:t>Source topic</a:t>
            </a:r>
          </a:p>
        </p:txBody>
      </p:sp>
      <p:sp>
        <p:nvSpPr>
          <p:cNvPr id="36" name="Shape 36"/>
          <p:cNvSpPr txBox="1"/>
          <p:nvPr/>
        </p:nvSpPr>
        <p:spPr>
          <a:xfrm>
            <a:off x="3489816" y="2441167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sz="1600" b="0" i="0" u="none" strike="noStrike" cap="none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7" name="Shape 37"/>
          <p:cNvSpPr txBox="1"/>
          <p:nvPr/>
        </p:nvSpPr>
        <p:spPr>
          <a:xfrm>
            <a:off x="2737483" y="4798749"/>
            <a:ext cx="6940551" cy="300082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200" b="0" i="0" u="none" strike="noStrike" cap="none" dirty="0">
                <a:solidFill>
                  <a:schemeClr val="tx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  <a:r>
              <a:rPr lang="en-US" sz="3200" b="0" i="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BI290 Course Project Proposal 1：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200" b="0" i="0" u="none" strike="noStrike" cap="none" dirty="0">
                <a:solidFill>
                  <a:schemeClr val="tx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Biological sequence compression algorithms</a:t>
            </a:r>
          </a:p>
        </p:txBody>
      </p:sp>
      <p:sp>
        <p:nvSpPr>
          <p:cNvPr id="38" name="Shape 38"/>
          <p:cNvSpPr/>
          <p:nvPr/>
        </p:nvSpPr>
        <p:spPr>
          <a:xfrm>
            <a:off x="3697099" y="8410340"/>
            <a:ext cx="5097600" cy="9144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9" name="Shape 39"/>
          <p:cNvSpPr txBox="1"/>
          <p:nvPr/>
        </p:nvSpPr>
        <p:spPr>
          <a:xfrm>
            <a:off x="4158160" y="8601576"/>
            <a:ext cx="4099200" cy="46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 b="0" i="0" u="none" strike="noStrike" cap="none">
                <a:solidFill>
                  <a:schemeClr val="lt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LEARN MORE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50" r="28166"/>
          <a:stretch>
            <a:fillRect/>
          </a:stretch>
        </p:blipFill>
        <p:spPr>
          <a:xfrm>
            <a:off x="13150850" y="174625"/>
            <a:ext cx="9050020" cy="129190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 bldLvl="0" animBg="1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Shape 46"/>
          <p:cNvCxnSpPr/>
          <p:nvPr/>
        </p:nvCxnSpPr>
        <p:spPr>
          <a:xfrm>
            <a:off x="-286244" y="6858000"/>
            <a:ext cx="24664947" cy="0"/>
          </a:xfrm>
          <a:prstGeom prst="straightConnector1">
            <a:avLst/>
          </a:prstGeom>
          <a:noFill/>
          <a:ln w="9525" cap="flat" cmpd="sng">
            <a:solidFill>
              <a:srgbClr val="CBCBCB"/>
            </a:solidFill>
            <a:prstDash val="solid"/>
            <a:miter/>
            <a:headEnd type="none" w="med" len="med"/>
            <a:tailEnd type="none" w="med" len="med"/>
          </a:ln>
        </p:spPr>
      </p:cxnSp>
      <p:grpSp>
        <p:nvGrpSpPr>
          <p:cNvPr id="50" name="Shape 50"/>
          <p:cNvGrpSpPr/>
          <p:nvPr/>
        </p:nvGrpSpPr>
        <p:grpSpPr>
          <a:xfrm>
            <a:off x="19793784" y="1117698"/>
            <a:ext cx="1054803" cy="1350893"/>
            <a:chOff x="8218224" y="8245764"/>
            <a:chExt cx="500997" cy="641631"/>
          </a:xfrm>
        </p:grpSpPr>
        <p:cxnSp>
          <p:nvCxnSpPr>
            <p:cNvPr id="51" name="Shape 51"/>
            <p:cNvCxnSpPr/>
            <p:nvPr/>
          </p:nvCxnSpPr>
          <p:spPr>
            <a:xfrm>
              <a:off x="8218224" y="8245764"/>
              <a:ext cx="2929" cy="641631"/>
            </a:xfrm>
            <a:prstGeom prst="straightConnector1">
              <a:avLst/>
            </a:pr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2" name="Shape 52"/>
            <p:cNvSpPr/>
            <p:nvPr/>
          </p:nvSpPr>
          <p:spPr>
            <a:xfrm>
              <a:off x="8411592" y="8310220"/>
              <a:ext cx="307629" cy="2871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3017" y="0"/>
                  </a:moveTo>
                  <a:lnTo>
                    <a:pt x="0" y="20508"/>
                  </a:lnTo>
                  <a:lnTo>
                    <a:pt x="0" y="119722"/>
                  </a:lnTo>
                  <a:lnTo>
                    <a:pt x="119741" y="119722"/>
                  </a:lnTo>
                  <a:lnTo>
                    <a:pt x="96465" y="70115"/>
                  </a:lnTo>
                  <a:lnTo>
                    <a:pt x="119741" y="20508"/>
                  </a:lnTo>
                  <a:lnTo>
                    <a:pt x="0" y="20508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>
              <a:off x="8218224" y="8310220"/>
              <a:ext cx="251964" cy="2373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1653" y="119665"/>
                  </a:moveTo>
                  <a:lnTo>
                    <a:pt x="0" y="119665"/>
                  </a:lnTo>
                  <a:lnTo>
                    <a:pt x="0" y="0"/>
                  </a:lnTo>
                  <a:lnTo>
                    <a:pt x="119685" y="0"/>
                  </a:lnTo>
                  <a:lnTo>
                    <a:pt x="119685" y="24735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54" name="Shape 54"/>
          <p:cNvGrpSpPr/>
          <p:nvPr/>
        </p:nvGrpSpPr>
        <p:grpSpPr>
          <a:xfrm>
            <a:off x="3395903" y="7834411"/>
            <a:ext cx="1307712" cy="888261"/>
            <a:chOff x="6188912" y="23939881"/>
            <a:chExt cx="1307712" cy="888261"/>
          </a:xfrm>
        </p:grpSpPr>
        <p:sp>
          <p:nvSpPr>
            <p:cNvPr id="55" name="Shape 55"/>
            <p:cNvSpPr/>
            <p:nvPr/>
          </p:nvSpPr>
          <p:spPr>
            <a:xfrm>
              <a:off x="6188912" y="23939881"/>
              <a:ext cx="1307712" cy="88825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7237" y="28113"/>
                  </a:moveTo>
                  <a:lnTo>
                    <a:pt x="71948" y="0"/>
                  </a:lnTo>
                  <a:lnTo>
                    <a:pt x="48822" y="0"/>
                  </a:lnTo>
                  <a:lnTo>
                    <a:pt x="33533" y="28113"/>
                  </a:lnTo>
                  <a:lnTo>
                    <a:pt x="0" y="28113"/>
                  </a:lnTo>
                  <a:lnTo>
                    <a:pt x="0" y="119811"/>
                  </a:lnTo>
                  <a:lnTo>
                    <a:pt x="119871" y="119811"/>
                  </a:lnTo>
                  <a:lnTo>
                    <a:pt x="119871" y="28113"/>
                  </a:lnTo>
                  <a:lnTo>
                    <a:pt x="87237" y="28113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6682390" y="24316160"/>
              <a:ext cx="333096" cy="34543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497" y="57813"/>
                  </a:moveTo>
                  <a:lnTo>
                    <a:pt x="119497" y="57813"/>
                  </a:lnTo>
                  <a:cubicBezTo>
                    <a:pt x="119497" y="29149"/>
                    <a:pt x="93389" y="0"/>
                    <a:pt x="59748" y="0"/>
                  </a:cubicBezTo>
                  <a:cubicBezTo>
                    <a:pt x="26108" y="0"/>
                    <a:pt x="0" y="29149"/>
                    <a:pt x="0" y="57813"/>
                  </a:cubicBezTo>
                  <a:cubicBezTo>
                    <a:pt x="0" y="90364"/>
                    <a:pt x="26108" y="119514"/>
                    <a:pt x="59748" y="119514"/>
                  </a:cubicBezTo>
                  <a:cubicBezTo>
                    <a:pt x="93389" y="119514"/>
                    <a:pt x="119497" y="90364"/>
                    <a:pt x="119497" y="57813"/>
                  </a:cubicBez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cxnSp>
          <p:nvCxnSpPr>
            <p:cNvPr id="57" name="Shape 57"/>
            <p:cNvCxnSpPr/>
            <p:nvPr/>
          </p:nvCxnSpPr>
          <p:spPr>
            <a:xfrm>
              <a:off x="6355458" y="24149610"/>
              <a:ext cx="6171" cy="678532"/>
            </a:xfrm>
            <a:prstGeom prst="straightConnector1">
              <a:avLst/>
            </a:pr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" name="Shape 58"/>
            <p:cNvSpPr/>
            <p:nvPr/>
          </p:nvSpPr>
          <p:spPr>
            <a:xfrm>
              <a:off x="7305400" y="24316160"/>
              <a:ext cx="6171" cy="61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59" name="Shape 59"/>
          <p:cNvGrpSpPr/>
          <p:nvPr/>
        </p:nvGrpSpPr>
        <p:grpSpPr>
          <a:xfrm>
            <a:off x="19810582" y="7834590"/>
            <a:ext cx="1283040" cy="1202855"/>
            <a:chOff x="8168414" y="12118985"/>
            <a:chExt cx="609403" cy="571317"/>
          </a:xfrm>
        </p:grpSpPr>
        <p:cxnSp>
          <p:nvCxnSpPr>
            <p:cNvPr id="60" name="Shape 60"/>
            <p:cNvCxnSpPr/>
            <p:nvPr/>
          </p:nvCxnSpPr>
          <p:spPr>
            <a:xfrm>
              <a:off x="8511204" y="12414900"/>
              <a:ext cx="49806" cy="49806"/>
            </a:xfrm>
            <a:prstGeom prst="straightConnector1">
              <a:avLst/>
            </a:pr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1" name="Shape 61"/>
            <p:cNvSpPr/>
            <p:nvPr/>
          </p:nvSpPr>
          <p:spPr>
            <a:xfrm>
              <a:off x="8528785" y="12435407"/>
              <a:ext cx="249033" cy="25489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28272"/>
                  </a:moveTo>
                  <a:lnTo>
                    <a:pt x="28877" y="0"/>
                  </a:lnTo>
                  <a:lnTo>
                    <a:pt x="119679" y="91413"/>
                  </a:lnTo>
                  <a:lnTo>
                    <a:pt x="91122" y="119685"/>
                  </a:lnTo>
                  <a:lnTo>
                    <a:pt x="0" y="28272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8206503" y="12118985"/>
              <a:ext cx="123052" cy="1201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245" y="119333"/>
                  </a:moveTo>
                  <a:lnTo>
                    <a:pt x="119358" y="59333"/>
                  </a:lnTo>
                  <a:lnTo>
                    <a:pt x="23743" y="0"/>
                  </a:lnTo>
                  <a:lnTo>
                    <a:pt x="0" y="19333"/>
                  </a:lnTo>
                  <a:lnTo>
                    <a:pt x="62245" y="119333"/>
                  </a:ln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cxnSp>
          <p:nvCxnSpPr>
            <p:cNvPr id="63" name="Shape 63"/>
            <p:cNvCxnSpPr/>
            <p:nvPr/>
          </p:nvCxnSpPr>
          <p:spPr>
            <a:xfrm rot="10800000">
              <a:off x="8300258" y="12203951"/>
              <a:ext cx="134771" cy="134771"/>
            </a:xfrm>
            <a:prstGeom prst="straightConnector1">
              <a:avLst/>
            </a:pr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" name="Shape 64"/>
            <p:cNvSpPr/>
            <p:nvPr/>
          </p:nvSpPr>
          <p:spPr>
            <a:xfrm>
              <a:off x="8168414" y="12118986"/>
              <a:ext cx="562524" cy="55959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57" y="17914"/>
                  </a:moveTo>
                  <a:lnTo>
                    <a:pt x="119857" y="17914"/>
                  </a:lnTo>
                  <a:cubicBezTo>
                    <a:pt x="102816" y="26445"/>
                    <a:pt x="102816" y="26445"/>
                    <a:pt x="102816" y="26445"/>
                  </a:cubicBezTo>
                  <a:cubicBezTo>
                    <a:pt x="94295" y="16919"/>
                    <a:pt x="94295" y="16919"/>
                    <a:pt x="94295" y="16919"/>
                  </a:cubicBezTo>
                  <a:cubicBezTo>
                    <a:pt x="101822" y="0"/>
                    <a:pt x="101822" y="0"/>
                    <a:pt x="101822" y="0"/>
                  </a:cubicBezTo>
                  <a:lnTo>
                    <a:pt x="101822" y="0"/>
                  </a:lnTo>
                  <a:cubicBezTo>
                    <a:pt x="80520" y="0"/>
                    <a:pt x="75266" y="10521"/>
                    <a:pt x="75266" y="21184"/>
                  </a:cubicBezTo>
                  <a:cubicBezTo>
                    <a:pt x="75266" y="29715"/>
                    <a:pt x="75266" y="29715"/>
                    <a:pt x="75266" y="29715"/>
                  </a:cubicBezTo>
                  <a:cubicBezTo>
                    <a:pt x="3266" y="102938"/>
                    <a:pt x="3266" y="102938"/>
                    <a:pt x="3266" y="102938"/>
                  </a:cubicBezTo>
                  <a:cubicBezTo>
                    <a:pt x="0" y="115592"/>
                    <a:pt x="0" y="115592"/>
                    <a:pt x="0" y="115592"/>
                  </a:cubicBezTo>
                  <a:cubicBezTo>
                    <a:pt x="4260" y="119857"/>
                    <a:pt x="4260" y="119857"/>
                    <a:pt x="4260" y="119857"/>
                  </a:cubicBezTo>
                  <a:cubicBezTo>
                    <a:pt x="17041" y="116729"/>
                    <a:pt x="17041" y="116729"/>
                    <a:pt x="17041" y="116729"/>
                  </a:cubicBezTo>
                  <a:cubicBezTo>
                    <a:pt x="90177" y="44502"/>
                    <a:pt x="90177" y="44502"/>
                    <a:pt x="90177" y="44502"/>
                  </a:cubicBezTo>
                  <a:cubicBezTo>
                    <a:pt x="98556" y="44502"/>
                    <a:pt x="98556" y="44502"/>
                    <a:pt x="98556" y="44502"/>
                  </a:cubicBezTo>
                  <a:cubicBezTo>
                    <a:pt x="109207" y="44502"/>
                    <a:pt x="119857" y="39241"/>
                    <a:pt x="119857" y="17914"/>
                  </a:cubicBezTo>
                </a:path>
              </a:pathLst>
            </a:custGeom>
            <a:noFill/>
            <a:ln w="342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sp>
        <p:nvSpPr>
          <p:cNvPr id="65" name="Shape 65"/>
          <p:cNvSpPr txBox="1"/>
          <p:nvPr/>
        </p:nvSpPr>
        <p:spPr>
          <a:xfrm>
            <a:off x="876300" y="3689350"/>
            <a:ext cx="6874510" cy="21075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The DNA sequence consists of 4 bases, </a:t>
            </a:r>
            <a:r>
              <a:rPr lang="en-US" sz="2800" b="1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A</a:t>
            </a: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 (adenine), </a:t>
            </a:r>
            <a:r>
              <a:rPr lang="en-US" sz="2800" b="1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C</a:t>
            </a: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 (cytosine),</a:t>
            </a:r>
            <a:r>
              <a:rPr lang="en-US" sz="2800" b="1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 G</a:t>
            </a: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 (guanine) and </a:t>
            </a:r>
            <a:r>
              <a:rPr lang="en-US" sz="2800" b="1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T</a:t>
            </a: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 (thymine). Two bits are enough to represent each base.</a:t>
            </a:r>
          </a:p>
        </p:txBody>
      </p:sp>
      <p:sp>
        <p:nvSpPr>
          <p:cNvPr id="66" name="Shape 66"/>
          <p:cNvSpPr txBox="1"/>
          <p:nvPr/>
        </p:nvSpPr>
        <p:spPr>
          <a:xfrm>
            <a:off x="1663836" y="3092959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ABOUT DNA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16269970" y="3713480"/>
            <a:ext cx="7971790" cy="141160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Approximate, reverse, complementary, reverse complementary, and </a:t>
            </a:r>
            <a:r>
              <a:rPr lang="en-US" sz="2800" dirty="0" err="1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tandem.The</a:t>
            </a: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 repetition time is very long and the frequency is low.</a:t>
            </a:r>
          </a:p>
        </p:txBody>
      </p:sp>
      <p:sp>
        <p:nvSpPr>
          <p:cNvPr id="68" name="Shape 68"/>
          <p:cNvSpPr txBox="1"/>
          <p:nvPr/>
        </p:nvSpPr>
        <p:spPr>
          <a:xfrm>
            <a:off x="17782013" y="2959609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ABOUT DNA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876300" y="9908540"/>
            <a:ext cx="7089140" cy="141160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Three types of data generated by sequencing are stored in the FASTQ file, namely short read sequence, identifier sequence  and quality sequence </a:t>
            </a:r>
            <a:endParaRPr lang="zh-CN" altLang="en-US" sz="2800" dirty="0">
              <a:solidFill>
                <a:schemeClr val="dk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Montserrat" panose="02000505000000020004"/>
            </a:endParaRPr>
          </a:p>
        </p:txBody>
      </p:sp>
      <p:sp>
        <p:nvSpPr>
          <p:cNvPr id="70" name="Shape 70"/>
          <p:cNvSpPr txBox="1"/>
          <p:nvPr/>
        </p:nvSpPr>
        <p:spPr>
          <a:xfrm>
            <a:off x="1607321" y="9106100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ABOUT FASTQ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18126249" y="10162210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Lossless compression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lossy compression</a:t>
            </a:r>
          </a:p>
        </p:txBody>
      </p:sp>
      <p:sp>
        <p:nvSpPr>
          <p:cNvPr id="72" name="Shape 72"/>
          <p:cNvSpPr txBox="1"/>
          <p:nvPr/>
        </p:nvSpPr>
        <p:spPr>
          <a:xfrm>
            <a:off x="18024583" y="9323905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ABOUT ALGORITHM </a:t>
            </a:r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188" y="0"/>
            <a:ext cx="7262966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1536" y="766958"/>
            <a:ext cx="1995414" cy="19954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8593" y="1073186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644" y="221114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72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BACKGROUND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2115856" y="4564313"/>
            <a:ext cx="9515934" cy="40671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buSzPct val="25000"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1. Use appropriate data types and use the fewest bits to store data;</a:t>
            </a:r>
          </a:p>
          <a:p>
            <a:pPr marL="514350" lvl="0" indent="-514350">
              <a:lnSpc>
                <a:spcPct val="150000"/>
              </a:lnSpc>
              <a:buSzPct val="25000"/>
              <a:buAutoNum type="arabicPeriod"/>
            </a:pPr>
            <a:endParaRPr lang="en-US" sz="2800" dirty="0">
              <a:solidFill>
                <a:schemeClr val="dk1"/>
              </a:solidFill>
              <a:latin typeface="Arial" panose="020B0604020202020204" pitchFamily="34" charset="0"/>
              <a:ea typeface="Montserrat" panose="02000505000000020004"/>
              <a:cs typeface="Arial" panose="020B0604020202020204" pitchFamily="34" charset="0"/>
              <a:sym typeface="Montserrat" panose="02000505000000020004"/>
            </a:endParaRPr>
          </a:p>
          <a:p>
            <a:pPr lvl="0">
              <a:lnSpc>
                <a:spcPct val="150000"/>
              </a:lnSpc>
              <a:buSzPct val="25000"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2. Use one data to represent the repeated data string;</a:t>
            </a:r>
          </a:p>
          <a:p>
            <a:pPr lvl="0">
              <a:lnSpc>
                <a:spcPct val="150000"/>
              </a:lnSpc>
              <a:buSzPct val="25000"/>
            </a:pPr>
            <a:endParaRPr lang="en-US" sz="2800" dirty="0">
              <a:solidFill>
                <a:schemeClr val="dk1"/>
              </a:solidFill>
              <a:latin typeface="Arial" panose="020B0604020202020204" pitchFamily="34" charset="0"/>
              <a:ea typeface="Montserrat" panose="02000505000000020004"/>
              <a:cs typeface="Arial" panose="020B0604020202020204" pitchFamily="34" charset="0"/>
              <a:sym typeface="Montserrat" panose="02000505000000020004"/>
            </a:endParaRPr>
          </a:p>
          <a:p>
            <a:pPr lvl="0">
              <a:lnSpc>
                <a:spcPct val="150000"/>
              </a:lnSpc>
              <a:buSzPct val="25000"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3. Use a data to represent a long string according to a certain rule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3482340" y="9905365"/>
            <a:ext cx="8258810" cy="52324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4800" b="1" dirty="0">
                <a:solidFill>
                  <a:schemeClr val="bg2">
                    <a:lumMod val="50000"/>
                  </a:schemeClr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Lossless compression</a:t>
            </a:r>
            <a:endParaRPr lang="en-US" sz="2800" b="1" dirty="0">
              <a:solidFill>
                <a:schemeClr val="bg2">
                  <a:lumMod val="50000"/>
                </a:schemeClr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endParaRPr lang="en-US" sz="2800" b="1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5" name="Shape 95"/>
          <p:cNvSpPr txBox="1"/>
          <p:nvPr/>
        </p:nvSpPr>
        <p:spPr>
          <a:xfrm>
            <a:off x="12598400" y="9905365"/>
            <a:ext cx="6849110" cy="52324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Lossy </a:t>
            </a:r>
            <a:r>
              <a:rPr lang="en-US" sz="4800" b="1" dirty="0">
                <a:solidFill>
                  <a:schemeClr val="bg2">
                    <a:lumMod val="50000"/>
                  </a:schemeClr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compression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4400" b="1" dirty="0">
              <a:solidFill>
                <a:schemeClr val="bg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12598399" y="4558826"/>
            <a:ext cx="8696399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1</a:t>
            </a:r>
            <a:r>
              <a:rPr lang="zh-CN" altLang="en-US" sz="2800" dirty="0">
                <a:solidFill>
                  <a:schemeClr val="dk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Montserrat" panose="02000505000000020004"/>
              </a:rPr>
              <a:t>、</a:t>
            </a: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Combine the Markov model with the idea of random rounding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endParaRPr lang="en-US" sz="2800" dirty="0">
              <a:solidFill>
                <a:schemeClr val="dk1"/>
              </a:solidFill>
              <a:latin typeface="Arial" panose="020B0604020202020204" pitchFamily="34" charset="0"/>
              <a:ea typeface="Montserrat" panose="02000505000000020004"/>
              <a:cs typeface="Arial" panose="020B0604020202020204" pitchFamily="34" charset="0"/>
              <a:sym typeface="Montserrat" panose="020005050000000200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2</a:t>
            </a:r>
            <a:r>
              <a:rPr lang="zh-CN" altLang="en-US" sz="2800" dirty="0">
                <a:solidFill>
                  <a:schemeClr val="dk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Montserrat" panose="02000505000000020004"/>
              </a:rPr>
              <a:t>、</a:t>
            </a: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According to the data rate distortion theory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endParaRPr lang="en-US" sz="2800" dirty="0">
              <a:solidFill>
                <a:schemeClr val="dk1"/>
              </a:solidFill>
              <a:latin typeface="Arial" panose="020B0604020202020204" pitchFamily="34" charset="0"/>
              <a:ea typeface="Montserrat" panose="02000505000000020004"/>
              <a:cs typeface="Arial" panose="020B0604020202020204" pitchFamily="34" charset="0"/>
              <a:sym typeface="Montserrat" panose="020005050000000200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3</a:t>
            </a:r>
            <a:r>
              <a:rPr lang="zh-CN" altLang="en-US" sz="2800" dirty="0">
                <a:solidFill>
                  <a:schemeClr val="dk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Montserrat" panose="02000505000000020004"/>
              </a:rPr>
              <a:t>、</a:t>
            </a: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Through non-uniform quantification of quality scores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4" grpId="0"/>
      <p:bldP spid="95" grpId="0"/>
      <p:bldP spid="9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9821078" y="4626740"/>
            <a:ext cx="4607311" cy="4608512"/>
          </a:xfrm>
          <a:prstGeom prst="ellipse">
            <a:avLst/>
          </a:prstGeom>
          <a:noFill/>
          <a:ln w="762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9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3425375" y="5277333"/>
            <a:ext cx="3583671" cy="35846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9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17596571" y="5277333"/>
            <a:ext cx="3583671" cy="35846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9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3425190" y="1390015"/>
            <a:ext cx="16847185" cy="11080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THREE IMPORTANT ALGORITHMS</a:t>
            </a:r>
          </a:p>
        </p:txBody>
      </p:sp>
      <p:sp>
        <p:nvSpPr>
          <p:cNvPr id="130" name="Shape 130"/>
          <p:cNvSpPr txBox="1"/>
          <p:nvPr/>
        </p:nvSpPr>
        <p:spPr>
          <a:xfrm>
            <a:off x="4194295" y="2373844"/>
            <a:ext cx="15476639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DNA sequence compression algorithms are divided into two types: lossless and lossy, which may be vertical, horizontal or standard modes.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In this research, we mainly implement two algorithms to </a:t>
            </a:r>
            <a:r>
              <a:rPr lang="en-US" sz="2800" dirty="0" err="1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losslessly</a:t>
            </a:r>
            <a:r>
              <a:rPr lang="en-US" sz="28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 compress DNA sequences</a:t>
            </a:r>
            <a:r>
              <a:rPr lang="zh-CN" altLang="en-US" sz="2800" dirty="0">
                <a:solidFill>
                  <a:schemeClr val="dk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Montserrat" panose="02000505000000020004"/>
              </a:rPr>
              <a:t>：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2277745" y="10440670"/>
            <a:ext cx="6198235" cy="14776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Use arithmetic coding and statistical models to compress sequences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2653666" y="9590455"/>
            <a:ext cx="5424805" cy="768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dirty="0" err="1">
                <a:solidFill>
                  <a:schemeClr val="dk2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SeqCompress</a:t>
            </a:r>
            <a:r>
              <a:rPr lang="en-US" sz="3600" dirty="0">
                <a:solidFill>
                  <a:schemeClr val="dk2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 Algorithm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9256395" y="10536555"/>
            <a:ext cx="6229350" cy="14776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Compare the results with the results of basic research algorithms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9205475" y="9415184"/>
            <a:ext cx="5798185" cy="933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dirty="0">
                <a:solidFill>
                  <a:schemeClr val="dk2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Hoffman encoding and decoding Algorithm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16299180" y="10358755"/>
            <a:ext cx="7419975" cy="14776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Utilize the inherent repetitive structure to create an offline dictionary containing all repetitions and mismatch details. 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16462914" y="9122766"/>
            <a:ext cx="6416040" cy="58483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dirty="0">
                <a:solidFill>
                  <a:schemeClr val="dk2"/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Optimal Seed Based Compression Algorithm</a:t>
            </a:r>
          </a:p>
        </p:txBody>
      </p:sp>
      <p:sp>
        <p:nvSpPr>
          <p:cNvPr id="137" name="Shape 137"/>
          <p:cNvSpPr/>
          <p:nvPr/>
        </p:nvSpPr>
        <p:spPr>
          <a:xfrm>
            <a:off x="4737351" y="6037050"/>
            <a:ext cx="959366" cy="175883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49088"/>
                </a:moveTo>
                <a:lnTo>
                  <a:pt x="90000" y="49088"/>
                </a:lnTo>
                <a:lnTo>
                  <a:pt x="90000" y="65455"/>
                </a:lnTo>
                <a:cubicBezTo>
                  <a:pt x="90000" y="74494"/>
                  <a:pt x="76572" y="81816"/>
                  <a:pt x="60000" y="81816"/>
                </a:cubicBezTo>
                <a:cubicBezTo>
                  <a:pt x="43427" y="81816"/>
                  <a:pt x="30000" y="74494"/>
                  <a:pt x="30000" y="65455"/>
                </a:cubicBezTo>
                <a:cubicBezTo>
                  <a:pt x="30000" y="65455"/>
                  <a:pt x="30000" y="49088"/>
                  <a:pt x="30000" y="49088"/>
                </a:cubicBezTo>
                <a:close/>
                <a:moveTo>
                  <a:pt x="30000" y="21816"/>
                </a:moveTo>
                <a:cubicBezTo>
                  <a:pt x="30000" y="12783"/>
                  <a:pt x="43427" y="5455"/>
                  <a:pt x="60000" y="5455"/>
                </a:cubicBezTo>
                <a:cubicBezTo>
                  <a:pt x="76572" y="5455"/>
                  <a:pt x="90000" y="12783"/>
                  <a:pt x="90000" y="21816"/>
                </a:cubicBezTo>
                <a:lnTo>
                  <a:pt x="90000" y="43638"/>
                </a:lnTo>
                <a:lnTo>
                  <a:pt x="30000" y="43638"/>
                </a:lnTo>
                <a:cubicBezTo>
                  <a:pt x="30000" y="43638"/>
                  <a:pt x="30000" y="21816"/>
                  <a:pt x="30000" y="21816"/>
                </a:cubicBezTo>
                <a:close/>
                <a:moveTo>
                  <a:pt x="60000" y="87272"/>
                </a:moveTo>
                <a:cubicBezTo>
                  <a:pt x="82094" y="87272"/>
                  <a:pt x="100000" y="77505"/>
                  <a:pt x="100000" y="65455"/>
                </a:cubicBezTo>
                <a:lnTo>
                  <a:pt x="100000" y="21816"/>
                </a:lnTo>
                <a:cubicBezTo>
                  <a:pt x="100000" y="9766"/>
                  <a:pt x="82094" y="0"/>
                  <a:pt x="60000" y="0"/>
                </a:cubicBezTo>
                <a:cubicBezTo>
                  <a:pt x="37905" y="0"/>
                  <a:pt x="20000" y="9766"/>
                  <a:pt x="20000" y="21816"/>
                </a:cubicBezTo>
                <a:lnTo>
                  <a:pt x="20000" y="65455"/>
                </a:lnTo>
                <a:cubicBezTo>
                  <a:pt x="20000" y="77505"/>
                  <a:pt x="37905" y="87272"/>
                  <a:pt x="60000" y="87272"/>
                </a:cubicBezTo>
                <a:moveTo>
                  <a:pt x="120000" y="65455"/>
                </a:moveTo>
                <a:lnTo>
                  <a:pt x="120000" y="57272"/>
                </a:lnTo>
                <a:cubicBezTo>
                  <a:pt x="120000" y="55766"/>
                  <a:pt x="117761" y="54544"/>
                  <a:pt x="115000" y="54544"/>
                </a:cubicBezTo>
                <a:cubicBezTo>
                  <a:pt x="112238" y="54544"/>
                  <a:pt x="110000" y="55766"/>
                  <a:pt x="110000" y="57272"/>
                </a:cubicBezTo>
                <a:lnTo>
                  <a:pt x="110000" y="65455"/>
                </a:lnTo>
                <a:cubicBezTo>
                  <a:pt x="110000" y="80516"/>
                  <a:pt x="87616" y="92727"/>
                  <a:pt x="60000" y="92727"/>
                </a:cubicBezTo>
                <a:cubicBezTo>
                  <a:pt x="32383" y="92727"/>
                  <a:pt x="10000" y="80516"/>
                  <a:pt x="10000" y="65455"/>
                </a:cubicBezTo>
                <a:lnTo>
                  <a:pt x="10000" y="57272"/>
                </a:lnTo>
                <a:cubicBezTo>
                  <a:pt x="10000" y="55766"/>
                  <a:pt x="7761" y="54544"/>
                  <a:pt x="5000" y="54544"/>
                </a:cubicBezTo>
                <a:cubicBezTo>
                  <a:pt x="2238" y="54544"/>
                  <a:pt x="0" y="55766"/>
                  <a:pt x="0" y="57272"/>
                </a:cubicBezTo>
                <a:lnTo>
                  <a:pt x="0" y="65455"/>
                </a:lnTo>
                <a:cubicBezTo>
                  <a:pt x="0" y="82611"/>
                  <a:pt x="24211" y="96655"/>
                  <a:pt x="55000" y="98044"/>
                </a:cubicBezTo>
                <a:lnTo>
                  <a:pt x="55000" y="114544"/>
                </a:lnTo>
                <a:lnTo>
                  <a:pt x="20000" y="114544"/>
                </a:lnTo>
                <a:cubicBezTo>
                  <a:pt x="17238" y="114544"/>
                  <a:pt x="15000" y="115766"/>
                  <a:pt x="15000" y="117277"/>
                </a:cubicBezTo>
                <a:cubicBezTo>
                  <a:pt x="15000" y="118783"/>
                  <a:pt x="17238" y="120000"/>
                  <a:pt x="20000" y="120000"/>
                </a:cubicBezTo>
                <a:lnTo>
                  <a:pt x="100000" y="120000"/>
                </a:lnTo>
                <a:cubicBezTo>
                  <a:pt x="102761" y="120000"/>
                  <a:pt x="105000" y="118783"/>
                  <a:pt x="105000" y="117277"/>
                </a:cubicBezTo>
                <a:cubicBezTo>
                  <a:pt x="105000" y="115766"/>
                  <a:pt x="102761" y="114544"/>
                  <a:pt x="100000" y="114544"/>
                </a:cubicBezTo>
                <a:lnTo>
                  <a:pt x="65000" y="114544"/>
                </a:lnTo>
                <a:lnTo>
                  <a:pt x="65000" y="98044"/>
                </a:lnTo>
                <a:cubicBezTo>
                  <a:pt x="95794" y="96655"/>
                  <a:pt x="120000" y="82611"/>
                  <a:pt x="120000" y="65455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8" name="Shape 138"/>
          <p:cNvSpPr/>
          <p:nvPr/>
        </p:nvSpPr>
        <p:spPr>
          <a:xfrm>
            <a:off x="18552582" y="6190170"/>
            <a:ext cx="1758228" cy="175986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8153" y="42759"/>
                </a:moveTo>
                <a:cubicBezTo>
                  <a:pt x="99629" y="51277"/>
                  <a:pt x="85807" y="51277"/>
                  <a:pt x="77289" y="42759"/>
                </a:cubicBezTo>
                <a:cubicBezTo>
                  <a:pt x="68759" y="34247"/>
                  <a:pt x="68759" y="20442"/>
                  <a:pt x="77289" y="11925"/>
                </a:cubicBezTo>
                <a:cubicBezTo>
                  <a:pt x="85807" y="3407"/>
                  <a:pt x="99629" y="3407"/>
                  <a:pt x="108153" y="11925"/>
                </a:cubicBezTo>
                <a:cubicBezTo>
                  <a:pt x="116677" y="20442"/>
                  <a:pt x="116677" y="34247"/>
                  <a:pt x="108153" y="42759"/>
                </a:cubicBezTo>
                <a:moveTo>
                  <a:pt x="43187" y="92248"/>
                </a:moveTo>
                <a:cubicBezTo>
                  <a:pt x="41205" y="94224"/>
                  <a:pt x="38479" y="95440"/>
                  <a:pt x="35464" y="95440"/>
                </a:cubicBezTo>
                <a:cubicBezTo>
                  <a:pt x="29439" y="95440"/>
                  <a:pt x="24555" y="90562"/>
                  <a:pt x="24555" y="84542"/>
                </a:cubicBezTo>
                <a:cubicBezTo>
                  <a:pt x="24555" y="81533"/>
                  <a:pt x="25776" y="78807"/>
                  <a:pt x="27752" y="76831"/>
                </a:cubicBezTo>
                <a:lnTo>
                  <a:pt x="66317" y="34020"/>
                </a:lnTo>
                <a:cubicBezTo>
                  <a:pt x="67487" y="38603"/>
                  <a:pt x="69838" y="42947"/>
                  <a:pt x="73427" y="46530"/>
                </a:cubicBezTo>
                <a:cubicBezTo>
                  <a:pt x="77056" y="50153"/>
                  <a:pt x="81451" y="52515"/>
                  <a:pt x="86091" y="53668"/>
                </a:cubicBezTo>
                <a:cubicBezTo>
                  <a:pt x="86091" y="53668"/>
                  <a:pt x="43187" y="92248"/>
                  <a:pt x="43187" y="92248"/>
                </a:cubicBezTo>
                <a:close/>
                <a:moveTo>
                  <a:pt x="112009" y="7984"/>
                </a:moveTo>
                <a:cubicBezTo>
                  <a:pt x="101356" y="-2657"/>
                  <a:pt x="84081" y="-2657"/>
                  <a:pt x="73427" y="7984"/>
                </a:cubicBezTo>
                <a:cubicBezTo>
                  <a:pt x="68282" y="13128"/>
                  <a:pt x="65641" y="19812"/>
                  <a:pt x="65471" y="26553"/>
                </a:cubicBezTo>
                <a:lnTo>
                  <a:pt x="23890" y="72975"/>
                </a:lnTo>
                <a:cubicBezTo>
                  <a:pt x="20932" y="75939"/>
                  <a:pt x="19098" y="80028"/>
                  <a:pt x="19098" y="84542"/>
                </a:cubicBezTo>
                <a:cubicBezTo>
                  <a:pt x="19098" y="87563"/>
                  <a:pt x="19978" y="90357"/>
                  <a:pt x="21403" y="92788"/>
                </a:cubicBezTo>
                <a:cubicBezTo>
                  <a:pt x="13833" y="97126"/>
                  <a:pt x="10829" y="101152"/>
                  <a:pt x="13771" y="109960"/>
                </a:cubicBezTo>
                <a:cubicBezTo>
                  <a:pt x="14123" y="111016"/>
                  <a:pt x="13822" y="111425"/>
                  <a:pt x="13680" y="111629"/>
                </a:cubicBezTo>
                <a:cubicBezTo>
                  <a:pt x="12266" y="113588"/>
                  <a:pt x="6428" y="114520"/>
                  <a:pt x="2839" y="114548"/>
                </a:cubicBezTo>
                <a:cubicBezTo>
                  <a:pt x="2799" y="114542"/>
                  <a:pt x="2765" y="114520"/>
                  <a:pt x="2725" y="114520"/>
                </a:cubicBezTo>
                <a:cubicBezTo>
                  <a:pt x="1220" y="114520"/>
                  <a:pt x="0" y="115746"/>
                  <a:pt x="0" y="117245"/>
                </a:cubicBezTo>
                <a:cubicBezTo>
                  <a:pt x="0" y="118750"/>
                  <a:pt x="1215" y="119965"/>
                  <a:pt x="2720" y="119971"/>
                </a:cubicBezTo>
                <a:lnTo>
                  <a:pt x="2720" y="120000"/>
                </a:lnTo>
                <a:cubicBezTo>
                  <a:pt x="4662" y="120000"/>
                  <a:pt x="14549" y="119750"/>
                  <a:pt x="18109" y="114815"/>
                </a:cubicBezTo>
                <a:cubicBezTo>
                  <a:pt x="19052" y="113503"/>
                  <a:pt x="19966" y="111294"/>
                  <a:pt x="18944" y="108233"/>
                </a:cubicBezTo>
                <a:cubicBezTo>
                  <a:pt x="17206" y="103015"/>
                  <a:pt x="17439" y="101113"/>
                  <a:pt x="24981" y="97001"/>
                </a:cubicBezTo>
                <a:cubicBezTo>
                  <a:pt x="27826" y="99398"/>
                  <a:pt x="31455" y="100891"/>
                  <a:pt x="35464" y="100891"/>
                </a:cubicBezTo>
                <a:cubicBezTo>
                  <a:pt x="39990" y="100891"/>
                  <a:pt x="44079" y="99063"/>
                  <a:pt x="47043" y="96104"/>
                </a:cubicBezTo>
                <a:lnTo>
                  <a:pt x="93616" y="54469"/>
                </a:lnTo>
                <a:cubicBezTo>
                  <a:pt x="100300" y="54253"/>
                  <a:pt x="106910" y="51624"/>
                  <a:pt x="112009" y="46530"/>
                </a:cubicBezTo>
                <a:cubicBezTo>
                  <a:pt x="122663" y="35888"/>
                  <a:pt x="122663" y="18631"/>
                  <a:pt x="112009" y="7984"/>
                </a:cubicBezTo>
                <a:moveTo>
                  <a:pt x="50842" y="65326"/>
                </a:moveTo>
                <a:lnTo>
                  <a:pt x="54704" y="69182"/>
                </a:lnTo>
                <a:lnTo>
                  <a:pt x="72064" y="55689"/>
                </a:lnTo>
                <a:lnTo>
                  <a:pt x="64347" y="47978"/>
                </a:lnTo>
                <a:cubicBezTo>
                  <a:pt x="64347" y="47978"/>
                  <a:pt x="50842" y="65326"/>
                  <a:pt x="50842" y="6532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10962610" y="5638183"/>
            <a:ext cx="2440163" cy="24401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114544"/>
                </a:moveTo>
                <a:cubicBezTo>
                  <a:pt x="29872" y="114544"/>
                  <a:pt x="5455" y="90127"/>
                  <a:pt x="5455" y="60000"/>
                </a:cubicBezTo>
                <a:cubicBezTo>
                  <a:pt x="5455" y="29872"/>
                  <a:pt x="29872" y="5455"/>
                  <a:pt x="60000" y="5455"/>
                </a:cubicBezTo>
                <a:cubicBezTo>
                  <a:pt x="90127" y="5455"/>
                  <a:pt x="114544" y="29872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moveTo>
                  <a:pt x="101555" y="103216"/>
                </a:moveTo>
                <a:cubicBezTo>
                  <a:pt x="112905" y="92300"/>
                  <a:pt x="120000" y="76994"/>
                  <a:pt x="120000" y="60000"/>
                </a:cubicBezTo>
                <a:cubicBezTo>
                  <a:pt x="120000" y="26861"/>
                  <a:pt x="93133" y="0"/>
                  <a:pt x="60000" y="0"/>
                </a:cubicBezTo>
                <a:cubicBezTo>
                  <a:pt x="26866" y="0"/>
                  <a:pt x="0" y="26861"/>
                  <a:pt x="0" y="60000"/>
                </a:cubicBezTo>
                <a:cubicBezTo>
                  <a:pt x="0" y="76994"/>
                  <a:pt x="7094" y="92300"/>
                  <a:pt x="18444" y="103216"/>
                </a:cubicBezTo>
                <a:lnTo>
                  <a:pt x="11705" y="115344"/>
                </a:lnTo>
                <a:cubicBezTo>
                  <a:pt x="11216" y="115838"/>
                  <a:pt x="10911" y="116522"/>
                  <a:pt x="10911" y="117272"/>
                </a:cubicBezTo>
                <a:cubicBezTo>
                  <a:pt x="10911" y="118777"/>
                  <a:pt x="12133" y="120000"/>
                  <a:pt x="13638" y="120000"/>
                </a:cubicBezTo>
                <a:cubicBezTo>
                  <a:pt x="14388" y="120000"/>
                  <a:pt x="15072" y="119694"/>
                  <a:pt x="15566" y="119200"/>
                </a:cubicBezTo>
                <a:cubicBezTo>
                  <a:pt x="15877" y="118888"/>
                  <a:pt x="16077" y="118483"/>
                  <a:pt x="16205" y="118044"/>
                </a:cubicBezTo>
                <a:lnTo>
                  <a:pt x="22466" y="106772"/>
                </a:lnTo>
                <a:cubicBezTo>
                  <a:pt x="32750" y="115033"/>
                  <a:pt x="45788" y="120000"/>
                  <a:pt x="60000" y="120000"/>
                </a:cubicBezTo>
                <a:cubicBezTo>
                  <a:pt x="74211" y="120000"/>
                  <a:pt x="87250" y="115033"/>
                  <a:pt x="97527" y="106772"/>
                </a:cubicBezTo>
                <a:lnTo>
                  <a:pt x="103794" y="118044"/>
                </a:lnTo>
                <a:cubicBezTo>
                  <a:pt x="104127" y="119166"/>
                  <a:pt x="105127" y="120000"/>
                  <a:pt x="106361" y="120000"/>
                </a:cubicBezTo>
                <a:cubicBezTo>
                  <a:pt x="107866" y="120000"/>
                  <a:pt x="109088" y="118777"/>
                  <a:pt x="109088" y="117272"/>
                </a:cubicBezTo>
                <a:cubicBezTo>
                  <a:pt x="109088" y="116522"/>
                  <a:pt x="108783" y="115838"/>
                  <a:pt x="108294" y="115344"/>
                </a:cubicBezTo>
                <a:cubicBezTo>
                  <a:pt x="108294" y="115344"/>
                  <a:pt x="101555" y="103216"/>
                  <a:pt x="101555" y="103216"/>
                </a:cubicBezTo>
                <a:close/>
                <a:moveTo>
                  <a:pt x="60000" y="92727"/>
                </a:moveTo>
                <a:cubicBezTo>
                  <a:pt x="41927" y="92727"/>
                  <a:pt x="27272" y="78072"/>
                  <a:pt x="27272" y="60000"/>
                </a:cubicBezTo>
                <a:cubicBezTo>
                  <a:pt x="27272" y="41927"/>
                  <a:pt x="41927" y="27272"/>
                  <a:pt x="60000" y="27272"/>
                </a:cubicBezTo>
                <a:cubicBezTo>
                  <a:pt x="78072" y="27272"/>
                  <a:pt x="92727" y="41927"/>
                  <a:pt x="92727" y="60000"/>
                </a:cubicBezTo>
                <a:cubicBezTo>
                  <a:pt x="92727" y="78072"/>
                  <a:pt x="78072" y="92727"/>
                  <a:pt x="60000" y="92727"/>
                </a:cubicBezTo>
                <a:moveTo>
                  <a:pt x="60000" y="21816"/>
                </a:moveTo>
                <a:cubicBezTo>
                  <a:pt x="38911" y="21816"/>
                  <a:pt x="21816" y="38911"/>
                  <a:pt x="21816" y="60000"/>
                </a:cubicBezTo>
                <a:cubicBezTo>
                  <a:pt x="21816" y="81088"/>
                  <a:pt x="38911" y="98183"/>
                  <a:pt x="60000" y="98183"/>
                </a:cubicBezTo>
                <a:cubicBezTo>
                  <a:pt x="81088" y="98183"/>
                  <a:pt x="98183" y="81088"/>
                  <a:pt x="98183" y="60000"/>
                </a:cubicBezTo>
                <a:cubicBezTo>
                  <a:pt x="98183" y="38911"/>
                  <a:pt x="81088" y="21816"/>
                  <a:pt x="60000" y="21816"/>
                </a:cubicBezTo>
                <a:moveTo>
                  <a:pt x="60000" y="70911"/>
                </a:moveTo>
                <a:cubicBezTo>
                  <a:pt x="53977" y="70911"/>
                  <a:pt x="49088" y="66022"/>
                  <a:pt x="49088" y="60000"/>
                </a:cubicBezTo>
                <a:cubicBezTo>
                  <a:pt x="49088" y="53977"/>
                  <a:pt x="53977" y="49088"/>
                  <a:pt x="60000" y="49088"/>
                </a:cubicBezTo>
                <a:cubicBezTo>
                  <a:pt x="66022" y="49088"/>
                  <a:pt x="70911" y="53977"/>
                  <a:pt x="70911" y="60000"/>
                </a:cubicBezTo>
                <a:cubicBezTo>
                  <a:pt x="70911" y="66022"/>
                  <a:pt x="66022" y="70911"/>
                  <a:pt x="60000" y="70911"/>
                </a:cubicBezTo>
                <a:moveTo>
                  <a:pt x="60000" y="43638"/>
                </a:moveTo>
                <a:cubicBezTo>
                  <a:pt x="50961" y="43638"/>
                  <a:pt x="43638" y="50961"/>
                  <a:pt x="43638" y="60000"/>
                </a:cubicBezTo>
                <a:cubicBezTo>
                  <a:pt x="43638" y="69038"/>
                  <a:pt x="50961" y="76361"/>
                  <a:pt x="60000" y="76361"/>
                </a:cubicBezTo>
                <a:cubicBezTo>
                  <a:pt x="69038" y="76361"/>
                  <a:pt x="76361" y="69038"/>
                  <a:pt x="76361" y="60000"/>
                </a:cubicBezTo>
                <a:cubicBezTo>
                  <a:pt x="76361" y="50961"/>
                  <a:pt x="69038" y="43638"/>
                  <a:pt x="60000" y="43638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bldLvl="0" animBg="1"/>
      <p:bldP spid="126" grpId="0" bldLvl="0" animBg="1"/>
      <p:bldP spid="127" grpId="0" bldLvl="0" animBg="1"/>
      <p:bldP spid="131" grpId="0"/>
      <p:bldP spid="132" grpId="0"/>
      <p:bldP spid="133" grpId="0"/>
      <p:bldP spid="134" grpId="0"/>
      <p:bldP spid="135" grpId="0"/>
      <p:bldP spid="136" grpId="0"/>
      <p:bldP spid="137" grpId="0" bldLvl="0" animBg="1"/>
      <p:bldP spid="138" grpId="0" bldLvl="0" animBg="1"/>
      <p:bldP spid="139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7" name="Shape 98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1348300"/>
            <a:ext cx="24618900" cy="16412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1" name="Shape 981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5372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82" name="Shape 982"/>
          <p:cNvSpPr/>
          <p:nvPr/>
        </p:nvSpPr>
        <p:spPr>
          <a:xfrm>
            <a:off x="5138676" y="2754596"/>
            <a:ext cx="14100299" cy="8337435"/>
          </a:xfrm>
          <a:prstGeom prst="snip1Rect">
            <a:avLst>
              <a:gd name="adj" fmla="val 16667"/>
            </a:avLst>
          </a:prstGeom>
          <a:noFill/>
          <a:ln w="1016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83" name="Shape 983"/>
          <p:cNvSpPr txBox="1"/>
          <p:nvPr/>
        </p:nvSpPr>
        <p:spPr>
          <a:xfrm>
            <a:off x="6469444" y="4571853"/>
            <a:ext cx="9453228" cy="36317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500" dirty="0" err="1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EXXXXXX</a:t>
            </a:r>
            <a:r>
              <a:rPr lang="en-US" altLang="zh-CN" sz="11500" dirty="0" err="1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xperiment</a:t>
            </a:r>
            <a:endParaRPr lang="en-US" sz="115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984" name="Shape 984"/>
          <p:cNvGrpSpPr/>
          <p:nvPr/>
        </p:nvGrpSpPr>
        <p:grpSpPr>
          <a:xfrm>
            <a:off x="6668946" y="8485095"/>
            <a:ext cx="3829841" cy="687003"/>
            <a:chOff x="10214270" y="9498157"/>
            <a:chExt cx="3829841" cy="687003"/>
          </a:xfrm>
        </p:grpSpPr>
        <p:sp>
          <p:nvSpPr>
            <p:cNvPr id="985" name="Shape 985"/>
            <p:cNvSpPr/>
            <p:nvPr/>
          </p:nvSpPr>
          <p:spPr>
            <a:xfrm>
              <a:off x="10214270" y="9498157"/>
              <a:ext cx="3829841" cy="687003"/>
            </a:xfrm>
            <a:prstGeom prst="rect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3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986" name="Shape 986"/>
            <p:cNvSpPr txBox="1"/>
            <p:nvPr/>
          </p:nvSpPr>
          <p:spPr>
            <a:xfrm>
              <a:off x="10610829" y="9633100"/>
              <a:ext cx="3079788" cy="40010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LEARN MORE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/>
        </p:nvSpPr>
        <p:spPr>
          <a:xfrm>
            <a:off x="8660107" y="4690374"/>
            <a:ext cx="6606456" cy="660817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lIns="182825" tIns="91400" rIns="182825" bIns="91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640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45" name="Shape 145"/>
          <p:cNvSpPr/>
          <p:nvPr/>
        </p:nvSpPr>
        <p:spPr>
          <a:xfrm>
            <a:off x="2803186" y="4714484"/>
            <a:ext cx="6606456" cy="6608176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noFill/>
          </a:ln>
        </p:spPr>
        <p:txBody>
          <a:bodyPr lIns="182825" tIns="91400" rIns="182825" bIns="91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640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46" name="Shape 146"/>
          <p:cNvSpPr/>
          <p:nvPr/>
        </p:nvSpPr>
        <p:spPr>
          <a:xfrm>
            <a:off x="14530604" y="4666264"/>
            <a:ext cx="6606456" cy="6608176"/>
          </a:xfrm>
          <a:prstGeom prst="ellipse">
            <a:avLst/>
          </a:prstGeom>
          <a:solidFill>
            <a:srgbClr val="6B7075">
              <a:alpha val="80000"/>
            </a:srgbClr>
          </a:solidFill>
          <a:ln>
            <a:noFill/>
          </a:ln>
        </p:spPr>
        <p:txBody>
          <a:bodyPr lIns="182825" tIns="91400" rIns="182825" bIns="91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640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47" name="Shape 147"/>
          <p:cNvSpPr txBox="1"/>
          <p:nvPr/>
        </p:nvSpPr>
        <p:spPr>
          <a:xfrm>
            <a:off x="5321458" y="1390005"/>
            <a:ext cx="13763703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THREE IMPORTANT ASPECTS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4866221" y="2619585"/>
            <a:ext cx="14658342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600" b="1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In this part, we conduct experiments from three aspects to find the best algorithm results.</a:t>
            </a:r>
          </a:p>
        </p:txBody>
      </p:sp>
      <p:grpSp>
        <p:nvGrpSpPr>
          <p:cNvPr id="150" name="Shape 150"/>
          <p:cNvGrpSpPr/>
          <p:nvPr/>
        </p:nvGrpSpPr>
        <p:grpSpPr>
          <a:xfrm>
            <a:off x="11290927" y="6214705"/>
            <a:ext cx="1307712" cy="783392"/>
            <a:chOff x="1775548" y="1990598"/>
            <a:chExt cx="621122" cy="372086"/>
          </a:xfrm>
        </p:grpSpPr>
        <p:sp>
          <p:nvSpPr>
            <p:cNvPr id="151" name="Shape 151"/>
            <p:cNvSpPr/>
            <p:nvPr/>
          </p:nvSpPr>
          <p:spPr>
            <a:xfrm>
              <a:off x="1775548" y="1990598"/>
              <a:ext cx="621122" cy="37208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71" y="119785"/>
                  </a:moveTo>
                  <a:lnTo>
                    <a:pt x="0" y="119785"/>
                  </a:lnTo>
                  <a:lnTo>
                    <a:pt x="0" y="0"/>
                  </a:lnTo>
                  <a:lnTo>
                    <a:pt x="119871" y="0"/>
                  </a:lnTo>
                  <a:lnTo>
                    <a:pt x="119871" y="119785"/>
                  </a:lnTo>
                </a:path>
              </a:pathLst>
            </a:custGeom>
            <a:noFill/>
            <a:ln w="34275" cap="flat" cmpd="sng">
              <a:solidFill>
                <a:schemeClr val="l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52" name="Shape 152"/>
            <p:cNvSpPr/>
            <p:nvPr/>
          </p:nvSpPr>
          <p:spPr>
            <a:xfrm>
              <a:off x="1775548" y="1990598"/>
              <a:ext cx="621122" cy="19922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59486" y="119598"/>
                  </a:lnTo>
                  <a:lnTo>
                    <a:pt x="119871" y="0"/>
                  </a:lnTo>
                </a:path>
              </a:pathLst>
            </a:custGeom>
            <a:noFill/>
            <a:ln w="342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sp>
        <p:nvSpPr>
          <p:cNvPr id="153" name="Shape 153"/>
          <p:cNvSpPr txBox="1"/>
          <p:nvPr/>
        </p:nvSpPr>
        <p:spPr>
          <a:xfrm>
            <a:off x="9547170" y="8408824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algorithm2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600" dirty="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Improve algorithm speed through multithreading and vector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10159177" y="7676563"/>
            <a:ext cx="357020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dirty="0" err="1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</a:t>
            </a:r>
            <a:r>
              <a:rPr lang="en-US" sz="3400" dirty="0" err="1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Running</a:t>
            </a:r>
            <a:r>
              <a:rPr lang="en-US" sz="3400" dirty="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speed</a:t>
            </a:r>
          </a:p>
        </p:txBody>
      </p:sp>
      <p:grpSp>
        <p:nvGrpSpPr>
          <p:cNvPr id="155" name="Shape 155"/>
          <p:cNvGrpSpPr/>
          <p:nvPr/>
        </p:nvGrpSpPr>
        <p:grpSpPr>
          <a:xfrm>
            <a:off x="5467535" y="6186141"/>
            <a:ext cx="1307712" cy="888261"/>
            <a:chOff x="6188912" y="23939881"/>
            <a:chExt cx="1307712" cy="888261"/>
          </a:xfrm>
        </p:grpSpPr>
        <p:sp>
          <p:nvSpPr>
            <p:cNvPr id="156" name="Shape 156"/>
            <p:cNvSpPr/>
            <p:nvPr/>
          </p:nvSpPr>
          <p:spPr>
            <a:xfrm>
              <a:off x="6188912" y="23939881"/>
              <a:ext cx="1307712" cy="88825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7237" y="28113"/>
                  </a:moveTo>
                  <a:lnTo>
                    <a:pt x="71948" y="0"/>
                  </a:lnTo>
                  <a:lnTo>
                    <a:pt x="48822" y="0"/>
                  </a:lnTo>
                  <a:lnTo>
                    <a:pt x="33533" y="28113"/>
                  </a:lnTo>
                  <a:lnTo>
                    <a:pt x="0" y="28113"/>
                  </a:lnTo>
                  <a:lnTo>
                    <a:pt x="0" y="119811"/>
                  </a:lnTo>
                  <a:lnTo>
                    <a:pt x="119871" y="119811"/>
                  </a:lnTo>
                  <a:lnTo>
                    <a:pt x="119871" y="28113"/>
                  </a:lnTo>
                  <a:lnTo>
                    <a:pt x="87237" y="28113"/>
                  </a:lnTo>
                </a:path>
              </a:pathLst>
            </a:custGeom>
            <a:noFill/>
            <a:ln w="34275" cap="flat" cmpd="sng">
              <a:solidFill>
                <a:schemeClr val="l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57" name="Shape 157"/>
            <p:cNvSpPr/>
            <p:nvPr/>
          </p:nvSpPr>
          <p:spPr>
            <a:xfrm>
              <a:off x="6682390" y="24316160"/>
              <a:ext cx="333096" cy="34543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497" y="57813"/>
                  </a:moveTo>
                  <a:lnTo>
                    <a:pt x="119497" y="57813"/>
                  </a:lnTo>
                  <a:cubicBezTo>
                    <a:pt x="119497" y="29149"/>
                    <a:pt x="93389" y="0"/>
                    <a:pt x="59748" y="0"/>
                  </a:cubicBezTo>
                  <a:cubicBezTo>
                    <a:pt x="26108" y="0"/>
                    <a:pt x="0" y="29149"/>
                    <a:pt x="0" y="57813"/>
                  </a:cubicBezTo>
                  <a:cubicBezTo>
                    <a:pt x="0" y="90364"/>
                    <a:pt x="26108" y="119514"/>
                    <a:pt x="59748" y="119514"/>
                  </a:cubicBezTo>
                  <a:cubicBezTo>
                    <a:pt x="93389" y="119514"/>
                    <a:pt x="119497" y="90364"/>
                    <a:pt x="119497" y="57813"/>
                  </a:cubicBezTo>
                </a:path>
              </a:pathLst>
            </a:custGeom>
            <a:noFill/>
            <a:ln w="342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cxnSp>
          <p:nvCxnSpPr>
            <p:cNvPr id="158" name="Shape 158"/>
            <p:cNvCxnSpPr/>
            <p:nvPr/>
          </p:nvCxnSpPr>
          <p:spPr>
            <a:xfrm>
              <a:off x="6355458" y="24149610"/>
              <a:ext cx="6171" cy="678532"/>
            </a:xfrm>
            <a:prstGeom prst="straightConnector1">
              <a:avLst/>
            </a:prstGeom>
            <a:noFill/>
            <a:ln w="342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9" name="Shape 159"/>
            <p:cNvSpPr/>
            <p:nvPr/>
          </p:nvSpPr>
          <p:spPr>
            <a:xfrm>
              <a:off x="7305400" y="24316160"/>
              <a:ext cx="6171" cy="61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342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sp>
        <p:nvSpPr>
          <p:cNvPr id="160" name="Shape 160"/>
          <p:cNvSpPr txBox="1"/>
          <p:nvPr/>
        </p:nvSpPr>
        <p:spPr>
          <a:xfrm>
            <a:off x="3735536" y="8403452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algorithm1</a:t>
            </a:r>
            <a:endParaRPr lang="en-US" sz="2000" dirty="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600" dirty="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Improve efficiency by adjusting parameters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4347540" y="7671191"/>
            <a:ext cx="357020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</a:t>
            </a:r>
            <a:r>
              <a:rPr lang="en-US" sz="34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Efficiency</a:t>
            </a:r>
          </a:p>
        </p:txBody>
      </p:sp>
      <p:grpSp>
        <p:nvGrpSpPr>
          <p:cNvPr id="162" name="Shape 162"/>
          <p:cNvGrpSpPr/>
          <p:nvPr/>
        </p:nvGrpSpPr>
        <p:grpSpPr>
          <a:xfrm>
            <a:off x="17175098" y="6133006"/>
            <a:ext cx="1307712" cy="888257"/>
            <a:chOff x="4330350" y="12186371"/>
            <a:chExt cx="621122" cy="421893"/>
          </a:xfrm>
        </p:grpSpPr>
        <p:sp>
          <p:nvSpPr>
            <p:cNvPr id="163" name="Shape 163"/>
            <p:cNvSpPr/>
            <p:nvPr/>
          </p:nvSpPr>
          <p:spPr>
            <a:xfrm>
              <a:off x="4330350" y="12186371"/>
              <a:ext cx="621122" cy="42189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71" y="0"/>
                  </a:moveTo>
                  <a:lnTo>
                    <a:pt x="0" y="0"/>
                  </a:lnTo>
                  <a:lnTo>
                    <a:pt x="0" y="119811"/>
                  </a:lnTo>
                  <a:lnTo>
                    <a:pt x="119871" y="119811"/>
                  </a:lnTo>
                  <a:lnTo>
                    <a:pt x="119871" y="0"/>
                  </a:lnTo>
                </a:path>
              </a:pathLst>
            </a:custGeom>
            <a:noFill/>
            <a:ln w="34275" cap="flat" cmpd="sng">
              <a:solidFill>
                <a:schemeClr val="lt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64" name="Shape 164"/>
            <p:cNvSpPr/>
            <p:nvPr/>
          </p:nvSpPr>
          <p:spPr>
            <a:xfrm>
              <a:off x="4330350" y="12347510"/>
              <a:ext cx="621122" cy="22266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08961"/>
                  </a:moveTo>
                  <a:lnTo>
                    <a:pt x="44149" y="0"/>
                  </a:lnTo>
                  <a:lnTo>
                    <a:pt x="67122" y="63738"/>
                  </a:lnTo>
                  <a:lnTo>
                    <a:pt x="78673" y="21008"/>
                  </a:lnTo>
                  <a:lnTo>
                    <a:pt x="119871" y="119643"/>
                  </a:lnTo>
                </a:path>
              </a:pathLst>
            </a:custGeom>
            <a:noFill/>
            <a:ln w="342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4775683" y="12247900"/>
              <a:ext cx="105472" cy="996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240" y="59602"/>
                  </a:moveTo>
                  <a:lnTo>
                    <a:pt x="119240" y="59602"/>
                  </a:lnTo>
                  <a:cubicBezTo>
                    <a:pt x="119240" y="95364"/>
                    <a:pt x="91139" y="119205"/>
                    <a:pt x="56962" y="119205"/>
                  </a:cubicBezTo>
                  <a:cubicBezTo>
                    <a:pt x="28860" y="119205"/>
                    <a:pt x="0" y="95364"/>
                    <a:pt x="0" y="59602"/>
                  </a:cubicBezTo>
                  <a:cubicBezTo>
                    <a:pt x="0" y="30198"/>
                    <a:pt x="28860" y="0"/>
                    <a:pt x="56962" y="0"/>
                  </a:cubicBezTo>
                  <a:cubicBezTo>
                    <a:pt x="91139" y="0"/>
                    <a:pt x="119240" y="30198"/>
                    <a:pt x="119240" y="59602"/>
                  </a:cubicBezTo>
                </a:path>
              </a:pathLst>
            </a:custGeom>
            <a:noFill/>
            <a:ln w="342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sp>
        <p:nvSpPr>
          <p:cNvPr id="166" name="Shape 166"/>
          <p:cNvSpPr txBox="1"/>
          <p:nvPr/>
        </p:nvSpPr>
        <p:spPr>
          <a:xfrm>
            <a:off x="15470017" y="8350317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200" b="1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algorithm3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6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Hoffman algorithm provides comparison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16082023" y="7618057"/>
            <a:ext cx="357020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</a:t>
            </a:r>
            <a:r>
              <a:rPr lang="en-US" sz="34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New algorithm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589" name="Shape 589"/>
          <p:cNvSpPr txBox="1"/>
          <p:nvPr/>
        </p:nvSpPr>
        <p:spPr>
          <a:xfrm>
            <a:off x="8610025" y="926866"/>
            <a:ext cx="6979795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Experiment 1</a:t>
            </a:r>
          </a:p>
        </p:txBody>
      </p:sp>
      <p:sp>
        <p:nvSpPr>
          <p:cNvPr id="591" name="Shape 591"/>
          <p:cNvSpPr txBox="1"/>
          <p:nvPr/>
        </p:nvSpPr>
        <p:spPr>
          <a:xfrm>
            <a:off x="2987675" y="2172970"/>
            <a:ext cx="18224500" cy="86423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Montserrat" panose="02000505000000020004"/>
                <a:cs typeface="Arial" panose="020B0604020202020204" pitchFamily="34" charset="0"/>
                <a:sym typeface="Montserrat" panose="02000505000000020004"/>
              </a:rPr>
              <a:t>Improve efficiency by adjusting parameter: 8 is the best s</a:t>
            </a:r>
          </a:p>
        </p:txBody>
      </p:sp>
      <p:sp>
        <p:nvSpPr>
          <p:cNvPr id="593" name="Shape 593"/>
          <p:cNvSpPr txBox="1"/>
          <p:nvPr/>
        </p:nvSpPr>
        <p:spPr>
          <a:xfrm>
            <a:off x="3981760" y="8281690"/>
            <a:ext cx="2759090" cy="16619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sz="102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642" y="3713584"/>
            <a:ext cx="15649717" cy="94220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/>
          <p:nvPr/>
        </p:nvSpPr>
        <p:spPr>
          <a:xfrm>
            <a:off x="0" y="29210"/>
            <a:ext cx="24377649" cy="13716000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589" name="Shape 589"/>
          <p:cNvSpPr txBox="1"/>
          <p:nvPr/>
        </p:nvSpPr>
        <p:spPr>
          <a:xfrm>
            <a:off x="8698926" y="717908"/>
            <a:ext cx="6979795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altLang="zh-CN" sz="66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Experiment</a:t>
            </a:r>
            <a:r>
              <a:rPr lang="en-US" sz="66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2</a:t>
            </a:r>
          </a:p>
        </p:txBody>
      </p:sp>
      <p:sp>
        <p:nvSpPr>
          <p:cNvPr id="591" name="Shape 591"/>
          <p:cNvSpPr txBox="1"/>
          <p:nvPr/>
        </p:nvSpPr>
        <p:spPr>
          <a:xfrm>
            <a:off x="3636645" y="2082483"/>
            <a:ext cx="18224500" cy="86423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Improve algorithm speed through multithreading and vector in cc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645" y="3475514"/>
            <a:ext cx="17317720" cy="9740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831" y="6184785"/>
            <a:ext cx="12405347" cy="20807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Default Theme">
  <a:themeElements>
    <a:clrScheme name="Neue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Ghost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4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670</Words>
  <Application>Microsoft Office PowerPoint</Application>
  <PresentationFormat>自定义</PresentationFormat>
  <Paragraphs>101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MV Boli</vt:lpstr>
      <vt:lpstr>Lato</vt:lpstr>
      <vt:lpstr>Calibri Light</vt:lpstr>
      <vt:lpstr>Montserrat</vt:lpstr>
      <vt:lpstr>Calibri</vt:lpstr>
      <vt:lpstr>Bahnschrift Light</vt:lpstr>
      <vt:lpstr>等线</vt:lpstr>
      <vt:lpstr>Arial</vt:lpstr>
      <vt:lpstr>Default Theme</vt:lpstr>
      <vt:lpstr>Default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user;</dc:title>
  <dc:subject>user;</dc:subject>
  <dc:creator>user</dc:creator>
  <cp:keywords>user</cp:keywords>
  <dc:description>user;</dc:description>
  <cp:lastModifiedBy>1060907684@qq.com</cp:lastModifiedBy>
  <cp:revision>33</cp:revision>
  <dcterms:created xsi:type="dcterms:W3CDTF">2017-03-12T07:55:00Z</dcterms:created>
  <dcterms:modified xsi:type="dcterms:W3CDTF">2021-06-06T16:34:30Z</dcterms:modified>
  <cp:category>user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38551AE2D6B54B088896ACEE5ED217D5</vt:lpwstr>
  </property>
</Properties>
</file>

<file path=docProps/thumbnail.jpeg>
</file>